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Playfair Display"/>
      <p:regular r:id="rId26"/>
      <p:bold r:id="rId27"/>
      <p:italic r:id="rId28"/>
      <p:boldItalic r:id="rId29"/>
    </p:embeddedFont>
    <p:embeddedFont>
      <p:font typeface="Montserrat"/>
      <p:regular r:id="rId30"/>
      <p:bold r:id="rId31"/>
      <p:italic r:id="rId32"/>
      <p:boldItalic r:id="rId33"/>
    </p:embeddedFont>
    <p:embeddedFont>
      <p:font typeface="Oswald"/>
      <p:regular r:id="rId34"/>
      <p:bold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36" roundtripDataSignature="AMtx7mg1frWAqTmlTOz7eJC3TG1zeKibl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layfairDisplay-regular.fntdata"/><Relationship Id="rId25" Type="http://schemas.openxmlformats.org/officeDocument/2006/relationships/slide" Target="slides/slide20.xml"/><Relationship Id="rId28" Type="http://schemas.openxmlformats.org/officeDocument/2006/relationships/font" Target="fonts/PlayfairDisplay-italic.fntdata"/><Relationship Id="rId27" Type="http://schemas.openxmlformats.org/officeDocument/2006/relationships/font" Target="fonts/PlayfairDisplay-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layfairDisplay-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bold.fntdata"/><Relationship Id="rId30" Type="http://schemas.openxmlformats.org/officeDocument/2006/relationships/font" Target="fonts/Montserrat-regular.fntdata"/><Relationship Id="rId11" Type="http://schemas.openxmlformats.org/officeDocument/2006/relationships/slide" Target="slides/slide6.xml"/><Relationship Id="rId33" Type="http://schemas.openxmlformats.org/officeDocument/2006/relationships/font" Target="fonts/Montserrat-boldItalic.fntdata"/><Relationship Id="rId10" Type="http://schemas.openxmlformats.org/officeDocument/2006/relationships/slide" Target="slides/slide5.xml"/><Relationship Id="rId32" Type="http://schemas.openxmlformats.org/officeDocument/2006/relationships/font" Target="fonts/Montserrat-italic.fntdata"/><Relationship Id="rId13" Type="http://schemas.openxmlformats.org/officeDocument/2006/relationships/slide" Target="slides/slide8.xml"/><Relationship Id="rId35" Type="http://schemas.openxmlformats.org/officeDocument/2006/relationships/font" Target="fonts/Oswald-bold.fntdata"/><Relationship Id="rId12" Type="http://schemas.openxmlformats.org/officeDocument/2006/relationships/slide" Target="slides/slide7.xml"/><Relationship Id="rId34" Type="http://schemas.openxmlformats.org/officeDocument/2006/relationships/font" Target="fonts/Oswald-regular.fntdata"/><Relationship Id="rId15" Type="http://schemas.openxmlformats.org/officeDocument/2006/relationships/slide" Target="slides/slide10.xml"/><Relationship Id="rId14" Type="http://schemas.openxmlformats.org/officeDocument/2006/relationships/slide" Target="slides/slide9.xml"/><Relationship Id="rId36"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Google Shape;55;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 name="Google Shape;5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 name="Google Shape;16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100"/>
              <a:buNone/>
            </a:pPr>
            <a:r>
              <a:rPr lang="en" sz="1800">
                <a:solidFill>
                  <a:schemeClr val="dk2"/>
                </a:solidFill>
                <a:latin typeface="Playfair Display"/>
                <a:ea typeface="Playfair Display"/>
                <a:cs typeface="Playfair Display"/>
                <a:sym typeface="Playfair Display"/>
              </a:rPr>
              <a:t>Immigration policies are shaped by natural disasters, war, famine, and foreign policy.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100"/>
              <a:buNone/>
            </a:pPr>
            <a:r>
              <a:rPr lang="en" sz="1800">
                <a:solidFill>
                  <a:schemeClr val="dk2"/>
                </a:solidFill>
                <a:latin typeface="Playfair Display"/>
                <a:ea typeface="Playfair Display"/>
                <a:cs typeface="Playfair Display"/>
                <a:sym typeface="Playfair Display"/>
              </a:rPr>
              <a:t>Immigration policies are shaped by natural disasters, war, famine, and foreign policy.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1100"/>
              <a:buFont typeface="Arial"/>
              <a:buNone/>
            </a:pPr>
            <a:r>
              <a:rPr lang="en" sz="1800">
                <a:solidFill>
                  <a:schemeClr val="dk2"/>
                </a:solidFill>
                <a:latin typeface="Playfair Display"/>
                <a:ea typeface="Playfair Display"/>
                <a:cs typeface="Playfair Display"/>
                <a:sym typeface="Playfair Display"/>
              </a:rPr>
              <a:t>This question has been answered by many people across time. Ultimately, people want to live in prosperous and peaceful territories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800">
                <a:solidFill>
                  <a:schemeClr val="dk2"/>
                </a:solidFill>
                <a:latin typeface="Playfair Display"/>
                <a:ea typeface="Playfair Display"/>
                <a:cs typeface="Playfair Display"/>
                <a:sym typeface="Playfair Display"/>
              </a:rPr>
              <a:t>Exceptional (heroic/American Dream) or Criminal (villain/threat)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3"/>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3"/>
          <p:cNvSpPr/>
          <p:nvPr/>
        </p:nvSpPr>
        <p:spPr>
          <a:xfrm>
            <a:off x="4358475" y="0"/>
            <a:ext cx="38532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3"/>
          <p:cNvSpPr txBox="1"/>
          <p:nvPr>
            <p:ph type="ctrTitle"/>
          </p:nvPr>
        </p:nvSpPr>
        <p:spPr>
          <a:xfrm>
            <a:off x="344250" y="1403850"/>
            <a:ext cx="8455500" cy="2146800"/>
          </a:xfrm>
          <a:prstGeom prst="rect">
            <a:avLst/>
          </a:prstGeom>
          <a:solidFill>
            <a:srgbClr val="FFFFFF"/>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lnSpc>
                <a:spcPct val="100000"/>
              </a:lnSpc>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lnSpc>
                <a:spcPct val="100000"/>
              </a:lnSpc>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lnSpc>
                <a:spcPct val="100000"/>
              </a:lnSpc>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lnSpc>
                <a:spcPct val="100000"/>
              </a:lnSpc>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lnSpc>
                <a:spcPct val="100000"/>
              </a:lnSpc>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lnSpc>
                <a:spcPct val="100000"/>
              </a:lnSpc>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lnSpc>
                <a:spcPct val="100000"/>
              </a:lnSpc>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lnSpc>
                <a:spcPct val="100000"/>
              </a:lnSpc>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3"/>
          <p:cNvSpPr txBox="1"/>
          <p:nvPr>
            <p:ph idx="1" type="subTitle"/>
          </p:nvPr>
        </p:nvSpPr>
        <p:spPr>
          <a:xfrm>
            <a:off x="344250" y="3550650"/>
            <a:ext cx="4910100" cy="577800"/>
          </a:xfrm>
          <a:prstGeom prst="rect">
            <a:avLst/>
          </a:prstGeom>
          <a:solidFill>
            <a:schemeClr val="dk2"/>
          </a:solid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gn="l">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gn="l">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gn="l">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gn="l">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gn="l">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gn="l">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gn="l">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gn="l">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32"/>
          <p:cNvSpPr txBox="1"/>
          <p:nvPr>
            <p:ph hasCustomPrompt="1" type="title"/>
          </p:nvPr>
        </p:nvSpPr>
        <p:spPr>
          <a:xfrm>
            <a:off x="311700" y="999925"/>
            <a:ext cx="8520600" cy="2146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0"/>
              <a:buFont typeface="Montserrat"/>
              <a:buNone/>
              <a:defRPr sz="14000">
                <a:latin typeface="Montserrat"/>
                <a:ea typeface="Montserrat"/>
                <a:cs typeface="Montserrat"/>
                <a:sym typeface="Montserrat"/>
              </a:defRPr>
            </a:lvl1pPr>
            <a:lvl2pPr lvl="1" algn="ctr">
              <a:lnSpc>
                <a:spcPct val="100000"/>
              </a:lnSpc>
              <a:spcBef>
                <a:spcPts val="0"/>
              </a:spcBef>
              <a:spcAft>
                <a:spcPts val="0"/>
              </a:spcAft>
              <a:buSzPts val="14000"/>
              <a:buFont typeface="Montserrat"/>
              <a:buNone/>
              <a:defRPr sz="14000">
                <a:latin typeface="Montserrat"/>
                <a:ea typeface="Montserrat"/>
                <a:cs typeface="Montserrat"/>
                <a:sym typeface="Montserrat"/>
              </a:defRPr>
            </a:lvl2pPr>
            <a:lvl3pPr lvl="2" algn="ctr">
              <a:lnSpc>
                <a:spcPct val="100000"/>
              </a:lnSpc>
              <a:spcBef>
                <a:spcPts val="0"/>
              </a:spcBef>
              <a:spcAft>
                <a:spcPts val="0"/>
              </a:spcAft>
              <a:buSzPts val="14000"/>
              <a:buFont typeface="Montserrat"/>
              <a:buNone/>
              <a:defRPr sz="14000">
                <a:latin typeface="Montserrat"/>
                <a:ea typeface="Montserrat"/>
                <a:cs typeface="Montserrat"/>
                <a:sym typeface="Montserrat"/>
              </a:defRPr>
            </a:lvl3pPr>
            <a:lvl4pPr lvl="3" algn="ctr">
              <a:lnSpc>
                <a:spcPct val="100000"/>
              </a:lnSpc>
              <a:spcBef>
                <a:spcPts val="0"/>
              </a:spcBef>
              <a:spcAft>
                <a:spcPts val="0"/>
              </a:spcAft>
              <a:buSzPts val="14000"/>
              <a:buFont typeface="Montserrat"/>
              <a:buNone/>
              <a:defRPr sz="14000">
                <a:latin typeface="Montserrat"/>
                <a:ea typeface="Montserrat"/>
                <a:cs typeface="Montserrat"/>
                <a:sym typeface="Montserrat"/>
              </a:defRPr>
            </a:lvl4pPr>
            <a:lvl5pPr lvl="4" algn="ctr">
              <a:lnSpc>
                <a:spcPct val="100000"/>
              </a:lnSpc>
              <a:spcBef>
                <a:spcPts val="0"/>
              </a:spcBef>
              <a:spcAft>
                <a:spcPts val="0"/>
              </a:spcAft>
              <a:buSzPts val="14000"/>
              <a:buFont typeface="Montserrat"/>
              <a:buNone/>
              <a:defRPr sz="14000">
                <a:latin typeface="Montserrat"/>
                <a:ea typeface="Montserrat"/>
                <a:cs typeface="Montserrat"/>
                <a:sym typeface="Montserrat"/>
              </a:defRPr>
            </a:lvl5pPr>
            <a:lvl6pPr lvl="5" algn="ctr">
              <a:lnSpc>
                <a:spcPct val="100000"/>
              </a:lnSpc>
              <a:spcBef>
                <a:spcPts val="0"/>
              </a:spcBef>
              <a:spcAft>
                <a:spcPts val="0"/>
              </a:spcAft>
              <a:buSzPts val="14000"/>
              <a:buFont typeface="Montserrat"/>
              <a:buNone/>
              <a:defRPr sz="14000">
                <a:latin typeface="Montserrat"/>
                <a:ea typeface="Montserrat"/>
                <a:cs typeface="Montserrat"/>
                <a:sym typeface="Montserrat"/>
              </a:defRPr>
            </a:lvl6pPr>
            <a:lvl7pPr lvl="6" algn="ctr">
              <a:lnSpc>
                <a:spcPct val="100000"/>
              </a:lnSpc>
              <a:spcBef>
                <a:spcPts val="0"/>
              </a:spcBef>
              <a:spcAft>
                <a:spcPts val="0"/>
              </a:spcAft>
              <a:buSzPts val="14000"/>
              <a:buFont typeface="Montserrat"/>
              <a:buNone/>
              <a:defRPr sz="14000">
                <a:latin typeface="Montserrat"/>
                <a:ea typeface="Montserrat"/>
                <a:cs typeface="Montserrat"/>
                <a:sym typeface="Montserrat"/>
              </a:defRPr>
            </a:lvl7pPr>
            <a:lvl8pPr lvl="7" algn="ctr">
              <a:lnSpc>
                <a:spcPct val="100000"/>
              </a:lnSpc>
              <a:spcBef>
                <a:spcPts val="0"/>
              </a:spcBef>
              <a:spcAft>
                <a:spcPts val="0"/>
              </a:spcAft>
              <a:buSzPts val="14000"/>
              <a:buFont typeface="Montserrat"/>
              <a:buNone/>
              <a:defRPr sz="14000">
                <a:latin typeface="Montserrat"/>
                <a:ea typeface="Montserrat"/>
                <a:cs typeface="Montserrat"/>
                <a:sym typeface="Montserrat"/>
              </a:defRPr>
            </a:lvl8pPr>
            <a:lvl9pPr lvl="8" algn="ctr">
              <a:lnSpc>
                <a:spcPct val="100000"/>
              </a:lnSpc>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32"/>
          <p:cNvSpPr txBox="1"/>
          <p:nvPr>
            <p:ph idx="1" type="body"/>
          </p:nvPr>
        </p:nvSpPr>
        <p:spPr>
          <a:xfrm>
            <a:off x="311700" y="32284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highlight>
                  <a:schemeClr val="dk1"/>
                </a:highlight>
              </a:defRPr>
            </a:lvl1pPr>
            <a:lvl2pPr indent="-317500" lvl="1" marL="914400" algn="ctr">
              <a:lnSpc>
                <a:spcPct val="115000"/>
              </a:lnSpc>
              <a:spcBef>
                <a:spcPts val="1600"/>
              </a:spcBef>
              <a:spcAft>
                <a:spcPts val="0"/>
              </a:spcAft>
              <a:buSzPts val="1400"/>
              <a:buChar char="○"/>
              <a:defRPr>
                <a:highlight>
                  <a:schemeClr val="dk1"/>
                </a:highlight>
              </a:defRPr>
            </a:lvl2pPr>
            <a:lvl3pPr indent="-317500" lvl="2" marL="1371600" algn="ctr">
              <a:lnSpc>
                <a:spcPct val="115000"/>
              </a:lnSpc>
              <a:spcBef>
                <a:spcPts val="1600"/>
              </a:spcBef>
              <a:spcAft>
                <a:spcPts val="0"/>
              </a:spcAft>
              <a:buSzPts val="1400"/>
              <a:buChar char="■"/>
              <a:defRPr>
                <a:highlight>
                  <a:schemeClr val="dk1"/>
                </a:highlight>
              </a:defRPr>
            </a:lvl3pPr>
            <a:lvl4pPr indent="-317500" lvl="3" marL="1828800" algn="ctr">
              <a:lnSpc>
                <a:spcPct val="115000"/>
              </a:lnSpc>
              <a:spcBef>
                <a:spcPts val="1600"/>
              </a:spcBef>
              <a:spcAft>
                <a:spcPts val="0"/>
              </a:spcAft>
              <a:buSzPts val="1400"/>
              <a:buChar char="●"/>
              <a:defRPr>
                <a:highlight>
                  <a:schemeClr val="dk1"/>
                </a:highlight>
              </a:defRPr>
            </a:lvl4pPr>
            <a:lvl5pPr indent="-317500" lvl="4" marL="2286000" algn="ctr">
              <a:lnSpc>
                <a:spcPct val="115000"/>
              </a:lnSpc>
              <a:spcBef>
                <a:spcPts val="1600"/>
              </a:spcBef>
              <a:spcAft>
                <a:spcPts val="0"/>
              </a:spcAft>
              <a:buSzPts val="1400"/>
              <a:buChar char="○"/>
              <a:defRPr>
                <a:highlight>
                  <a:schemeClr val="dk1"/>
                </a:highlight>
              </a:defRPr>
            </a:lvl5pPr>
            <a:lvl6pPr indent="-317500" lvl="5" marL="2743200" algn="ctr">
              <a:lnSpc>
                <a:spcPct val="115000"/>
              </a:lnSpc>
              <a:spcBef>
                <a:spcPts val="1600"/>
              </a:spcBef>
              <a:spcAft>
                <a:spcPts val="0"/>
              </a:spcAft>
              <a:buSzPts val="1400"/>
              <a:buChar char="■"/>
              <a:defRPr>
                <a:highlight>
                  <a:schemeClr val="dk1"/>
                </a:highlight>
              </a:defRPr>
            </a:lvl6pPr>
            <a:lvl7pPr indent="-317500" lvl="6" marL="3200400" algn="ctr">
              <a:lnSpc>
                <a:spcPct val="115000"/>
              </a:lnSpc>
              <a:spcBef>
                <a:spcPts val="1600"/>
              </a:spcBef>
              <a:spcAft>
                <a:spcPts val="0"/>
              </a:spcAft>
              <a:buSzPts val="1400"/>
              <a:buChar char="●"/>
              <a:defRPr>
                <a:highlight>
                  <a:schemeClr val="dk1"/>
                </a:highlight>
              </a:defRPr>
            </a:lvl7pPr>
            <a:lvl8pPr indent="-317500" lvl="7" marL="3657600" algn="ctr">
              <a:lnSpc>
                <a:spcPct val="115000"/>
              </a:lnSpc>
              <a:spcBef>
                <a:spcPts val="1600"/>
              </a:spcBef>
              <a:spcAft>
                <a:spcPts val="0"/>
              </a:spcAft>
              <a:buSzPts val="1400"/>
              <a:buChar char="○"/>
              <a:defRPr>
                <a:highlight>
                  <a:schemeClr val="dk1"/>
                </a:highlight>
              </a:defRPr>
            </a:lvl8pPr>
            <a:lvl9pPr indent="-317500" lvl="8" marL="4114800" algn="ctr">
              <a:lnSpc>
                <a:spcPct val="115000"/>
              </a:lnSpc>
              <a:spcBef>
                <a:spcPts val="1600"/>
              </a:spcBef>
              <a:spcAft>
                <a:spcPts val="1600"/>
              </a:spcAft>
              <a:buSzPts val="1400"/>
              <a:buChar char="■"/>
              <a:defRPr>
                <a:highlight>
                  <a:schemeClr val="dk1"/>
                </a:highlight>
              </a:defRPr>
            </a:lvl9pPr>
          </a:lstStyle>
          <a:p/>
        </p:txBody>
      </p:sp>
      <p:sp>
        <p:nvSpPr>
          <p:cNvPr id="51" name="Google Shape;51;p3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2" name="Shape 52"/>
        <p:cNvGrpSpPr/>
        <p:nvPr/>
      </p:nvGrpSpPr>
      <p:grpSpPr>
        <a:xfrm>
          <a:off x="0" y="0"/>
          <a:ext cx="0" cy="0"/>
          <a:chOff x="0" y="0"/>
          <a:chExt cx="0" cy="0"/>
        </a:xfrm>
      </p:grpSpPr>
      <p:sp>
        <p:nvSpPr>
          <p:cNvPr id="53" name="Google Shape;53;p3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5" name="Shape 15"/>
        <p:cNvGrpSpPr/>
        <p:nvPr/>
      </p:nvGrpSpPr>
      <p:grpSpPr>
        <a:xfrm>
          <a:off x="0" y="0"/>
          <a:ext cx="0" cy="0"/>
          <a:chOff x="0" y="0"/>
          <a:chExt cx="0" cy="0"/>
        </a:xfrm>
      </p:grpSpPr>
      <p:sp>
        <p:nvSpPr>
          <p:cNvPr id="16" name="Google Shape;16;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7" name="Google Shape;17;p24"/>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8" name="Google Shape;18;p2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5"/>
        </a:solidFill>
      </p:bgPr>
    </p:bg>
    <p:spTree>
      <p:nvGrpSpPr>
        <p:cNvPr id="19" name="Shape 19"/>
        <p:cNvGrpSpPr/>
        <p:nvPr/>
      </p:nvGrpSpPr>
      <p:grpSpPr>
        <a:xfrm>
          <a:off x="0" y="0"/>
          <a:ext cx="0" cy="0"/>
          <a:chOff x="0" y="0"/>
          <a:chExt cx="0" cy="0"/>
        </a:xfrm>
      </p:grpSpPr>
      <p:sp>
        <p:nvSpPr>
          <p:cNvPr id="20" name="Google Shape;20;p25"/>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5"/>
          <p:cNvSpPr txBox="1"/>
          <p:nvPr>
            <p:ph type="title"/>
          </p:nvPr>
        </p:nvSpPr>
        <p:spPr>
          <a:xfrm>
            <a:off x="344250" y="1403850"/>
            <a:ext cx="8455500" cy="2146800"/>
          </a:xfrm>
          <a:prstGeom prst="rect">
            <a:avLst/>
          </a:prstGeom>
          <a:solidFill>
            <a:srgbClr val="FFFFFF"/>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lnSpc>
                <a:spcPct val="100000"/>
              </a:lnSpc>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lnSpc>
                <a:spcPct val="100000"/>
              </a:lnSpc>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lnSpc>
                <a:spcPct val="100000"/>
              </a:lnSpc>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lnSpc>
                <a:spcPct val="100000"/>
              </a:lnSpc>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lnSpc>
                <a:spcPct val="100000"/>
              </a:lnSpc>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lnSpc>
                <a:spcPct val="100000"/>
              </a:lnSpc>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lnSpc>
                <a:spcPct val="100000"/>
              </a:lnSpc>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lnSpc>
                <a:spcPct val="100000"/>
              </a:lnSpc>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22" name="Google Shape;22;p2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Google Shape;24;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5" name="Google Shape;25;p26"/>
          <p:cNvSpPr txBox="1"/>
          <p:nvPr>
            <p:ph idx="1" type="body"/>
          </p:nvPr>
        </p:nvSpPr>
        <p:spPr>
          <a:xfrm>
            <a:off x="311700" y="1234050"/>
            <a:ext cx="3999900" cy="33348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6" name="Google Shape;26;p26"/>
          <p:cNvSpPr txBox="1"/>
          <p:nvPr>
            <p:ph idx="2" type="body"/>
          </p:nvPr>
        </p:nvSpPr>
        <p:spPr>
          <a:xfrm>
            <a:off x="4832400" y="1234050"/>
            <a:ext cx="3999900" cy="33348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7" name="Google Shape;27;p2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Google Shape;29;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0" name="Google Shape;30;p27"/>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Google Shape;32;p2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3" name="Google Shape;33;p2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4" name="Google Shape;34;p2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29"/>
          <p:cNvSpPr txBox="1"/>
          <p:nvPr>
            <p:ph type="title"/>
          </p:nvPr>
        </p:nvSpPr>
        <p:spPr>
          <a:xfrm>
            <a:off x="490250" y="526350"/>
            <a:ext cx="56187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2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30"/>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0" name="Google Shape;40;p30"/>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30"/>
          <p:cNvSpPr txBox="1"/>
          <p:nvPr>
            <p:ph type="title"/>
          </p:nvPr>
        </p:nvSpPr>
        <p:spPr>
          <a:xfrm>
            <a:off x="265500" y="1081675"/>
            <a:ext cx="4045200" cy="1786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2" name="Google Shape;42;p30"/>
          <p:cNvSpPr txBox="1"/>
          <p:nvPr>
            <p:ph idx="1" type="subTitle"/>
          </p:nvPr>
        </p:nvSpPr>
        <p:spPr>
          <a:xfrm>
            <a:off x="265500" y="2921401"/>
            <a:ext cx="4045200" cy="134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30"/>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highlight>
                  <a:schemeClr val="lt1"/>
                </a:highlight>
              </a:defRPr>
            </a:lvl1pPr>
            <a:lvl2pPr indent="-317500" lvl="1" marL="914400" algn="l">
              <a:lnSpc>
                <a:spcPct val="115000"/>
              </a:lnSpc>
              <a:spcBef>
                <a:spcPts val="1600"/>
              </a:spcBef>
              <a:spcAft>
                <a:spcPts val="0"/>
              </a:spcAft>
              <a:buSzPts val="1400"/>
              <a:buChar char="○"/>
              <a:defRPr>
                <a:highlight>
                  <a:schemeClr val="lt1"/>
                </a:highlight>
              </a:defRPr>
            </a:lvl2pPr>
            <a:lvl3pPr indent="-317500" lvl="2" marL="1371600" algn="l">
              <a:lnSpc>
                <a:spcPct val="115000"/>
              </a:lnSpc>
              <a:spcBef>
                <a:spcPts val="1600"/>
              </a:spcBef>
              <a:spcAft>
                <a:spcPts val="0"/>
              </a:spcAft>
              <a:buSzPts val="1400"/>
              <a:buChar char="■"/>
              <a:defRPr>
                <a:highlight>
                  <a:schemeClr val="lt1"/>
                </a:highlight>
              </a:defRPr>
            </a:lvl3pPr>
            <a:lvl4pPr indent="-317500" lvl="3" marL="1828800" algn="l">
              <a:lnSpc>
                <a:spcPct val="115000"/>
              </a:lnSpc>
              <a:spcBef>
                <a:spcPts val="1600"/>
              </a:spcBef>
              <a:spcAft>
                <a:spcPts val="0"/>
              </a:spcAft>
              <a:buSzPts val="1400"/>
              <a:buChar char="●"/>
              <a:defRPr>
                <a:highlight>
                  <a:schemeClr val="lt1"/>
                </a:highlight>
              </a:defRPr>
            </a:lvl4pPr>
            <a:lvl5pPr indent="-317500" lvl="4" marL="2286000" algn="l">
              <a:lnSpc>
                <a:spcPct val="115000"/>
              </a:lnSpc>
              <a:spcBef>
                <a:spcPts val="1600"/>
              </a:spcBef>
              <a:spcAft>
                <a:spcPts val="0"/>
              </a:spcAft>
              <a:buSzPts val="1400"/>
              <a:buChar char="○"/>
              <a:defRPr>
                <a:highlight>
                  <a:schemeClr val="lt1"/>
                </a:highlight>
              </a:defRPr>
            </a:lvl5pPr>
            <a:lvl6pPr indent="-317500" lvl="5" marL="2743200" algn="l">
              <a:lnSpc>
                <a:spcPct val="115000"/>
              </a:lnSpc>
              <a:spcBef>
                <a:spcPts val="1600"/>
              </a:spcBef>
              <a:spcAft>
                <a:spcPts val="0"/>
              </a:spcAft>
              <a:buSzPts val="1400"/>
              <a:buChar char="■"/>
              <a:defRPr>
                <a:highlight>
                  <a:schemeClr val="lt1"/>
                </a:highlight>
              </a:defRPr>
            </a:lvl6pPr>
            <a:lvl7pPr indent="-317500" lvl="6" marL="3200400" algn="l">
              <a:lnSpc>
                <a:spcPct val="115000"/>
              </a:lnSpc>
              <a:spcBef>
                <a:spcPts val="1600"/>
              </a:spcBef>
              <a:spcAft>
                <a:spcPts val="0"/>
              </a:spcAft>
              <a:buSzPts val="1400"/>
              <a:buChar char="●"/>
              <a:defRPr>
                <a:highlight>
                  <a:schemeClr val="lt1"/>
                </a:highlight>
              </a:defRPr>
            </a:lvl7pPr>
            <a:lvl8pPr indent="-317500" lvl="7" marL="3657600" algn="l">
              <a:lnSpc>
                <a:spcPct val="115000"/>
              </a:lnSpc>
              <a:spcBef>
                <a:spcPts val="1600"/>
              </a:spcBef>
              <a:spcAft>
                <a:spcPts val="0"/>
              </a:spcAft>
              <a:buSzPts val="1400"/>
              <a:buChar char="○"/>
              <a:defRPr>
                <a:highlight>
                  <a:schemeClr val="lt1"/>
                </a:highlight>
              </a:defRPr>
            </a:lvl8pPr>
            <a:lvl9pPr indent="-317500" lvl="8" marL="4114800" algn="l">
              <a:lnSpc>
                <a:spcPct val="115000"/>
              </a:lnSpc>
              <a:spcBef>
                <a:spcPts val="1600"/>
              </a:spcBef>
              <a:spcAft>
                <a:spcPts val="1600"/>
              </a:spcAft>
              <a:buSzPts val="1400"/>
              <a:buChar char="■"/>
              <a:defRPr>
                <a:highlight>
                  <a:schemeClr val="lt1"/>
                </a:highlight>
              </a:defRPr>
            </a:lvl9pPr>
          </a:lstStyle>
          <a:p/>
        </p:txBody>
      </p:sp>
      <p:sp>
        <p:nvSpPr>
          <p:cNvPr id="44" name="Google Shape;44;p3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p3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highlight>
                  <a:schemeClr val="dk1"/>
                </a:highlight>
              </a:defRPr>
            </a:lvl1pPr>
          </a:lstStyle>
          <a:p/>
        </p:txBody>
      </p:sp>
      <p:sp>
        <p:nvSpPr>
          <p:cNvPr id="47" name="Google Shape;47;p3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op">
    <p:bg>
      <p:bgPr>
        <a:solidFill>
          <a:schemeClr val="lt1"/>
        </a:solidFill>
      </p:bgPr>
    </p:bg>
    <p:spTree>
      <p:nvGrpSpPr>
        <p:cNvPr id="5" name="Shape 5"/>
        <p:cNvGrpSpPr/>
        <p:nvPr/>
      </p:nvGrpSpPr>
      <p:grpSpPr>
        <a:xfrm>
          <a:off x="0" y="0"/>
          <a:ext cx="0" cy="0"/>
          <a:chOff x="0" y="0"/>
          <a:chExt cx="0" cy="0"/>
        </a:xfrm>
      </p:grpSpPr>
      <p:sp>
        <p:nvSpPr>
          <p:cNvPr id="6" name="Google Shape;6;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1pPr>
            <a:lvl2pPr lvl="1"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2pPr>
            <a:lvl3pPr lvl="2"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3pPr>
            <a:lvl4pPr lvl="3"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4pPr>
            <a:lvl5pPr lvl="4"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5pPr>
            <a:lvl6pPr lvl="5"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6pPr>
            <a:lvl7pPr lvl="6"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7pPr>
            <a:lvl8pPr lvl="7"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8pPr>
            <a:lvl9pPr lvl="8" marR="0" rtl="0" algn="l">
              <a:lnSpc>
                <a:spcPct val="100000"/>
              </a:lnSpc>
              <a:spcBef>
                <a:spcPts val="0"/>
              </a:spcBef>
              <a:spcAft>
                <a:spcPts val="0"/>
              </a:spcAft>
              <a:buClr>
                <a:schemeClr val="dk2"/>
              </a:buClr>
              <a:buSzPts val="3000"/>
              <a:buFont typeface="Oswald"/>
              <a:buNone/>
              <a:defRPr b="0" i="0" sz="3000" u="none" cap="none" strike="noStrike">
                <a:solidFill>
                  <a:schemeClr val="dk2"/>
                </a:solidFill>
                <a:highlight>
                  <a:schemeClr val="dk1"/>
                </a:highlight>
                <a:latin typeface="Oswald"/>
                <a:ea typeface="Oswald"/>
                <a:cs typeface="Oswald"/>
                <a:sym typeface="Oswald"/>
              </a:defRPr>
            </a:lvl9pPr>
          </a:lstStyle>
          <a:p/>
        </p:txBody>
      </p:sp>
      <p:sp>
        <p:nvSpPr>
          <p:cNvPr id="7" name="Google Shape;7;p22"/>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Playfair Display"/>
              <a:buChar char="●"/>
              <a:defRPr b="0" i="0" sz="1800" u="none" cap="none" strike="noStrike">
                <a:solidFill>
                  <a:schemeClr val="dk2"/>
                </a:solidFill>
                <a:latin typeface="Playfair Display"/>
                <a:ea typeface="Playfair Display"/>
                <a:cs typeface="Playfair Display"/>
                <a:sym typeface="Playfair Display"/>
              </a:defRPr>
            </a:lvl1pPr>
            <a:lvl2pPr indent="-317500" lvl="1" marL="9144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2pPr>
            <a:lvl3pPr indent="-317500" lvl="2" marL="13716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3pPr>
            <a:lvl4pPr indent="-317500" lvl="3" marL="18288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4pPr>
            <a:lvl5pPr indent="-317500" lvl="4" marL="22860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5pPr>
            <a:lvl6pPr indent="-317500" lvl="5" marL="27432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6pPr>
            <a:lvl7pPr indent="-317500" lvl="6" marL="32004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7pPr>
            <a:lvl8pPr indent="-317500" lvl="7" marL="3657600" marR="0" rtl="0" algn="l">
              <a:lnSpc>
                <a:spcPct val="115000"/>
              </a:lnSpc>
              <a:spcBef>
                <a:spcPts val="1600"/>
              </a:spcBef>
              <a:spcAft>
                <a:spcPts val="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8pPr>
            <a:lvl9pPr indent="-317500" lvl="8" marL="4114800" marR="0" rtl="0" algn="l">
              <a:lnSpc>
                <a:spcPct val="115000"/>
              </a:lnSpc>
              <a:spcBef>
                <a:spcPts val="1600"/>
              </a:spcBef>
              <a:spcAft>
                <a:spcPts val="1600"/>
              </a:spcAft>
              <a:buClr>
                <a:schemeClr val="dk2"/>
              </a:buClr>
              <a:buSzPts val="1400"/>
              <a:buFont typeface="Playfair Display"/>
              <a:buChar char="■"/>
              <a:defRPr b="0" i="0" sz="1400" u="none" cap="none" strike="noStrike">
                <a:solidFill>
                  <a:schemeClr val="dk2"/>
                </a:solidFill>
                <a:latin typeface="Playfair Display"/>
                <a:ea typeface="Playfair Display"/>
                <a:cs typeface="Playfair Display"/>
                <a:sym typeface="Playfair Display"/>
              </a:defRPr>
            </a:lvl9pPr>
          </a:lstStyle>
          <a:p/>
        </p:txBody>
      </p:sp>
      <p:sp>
        <p:nvSpPr>
          <p:cNvPr id="8" name="Google Shape;8;p2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dream.uci.edu/" TargetMode="External"/><Relationship Id="rId4" Type="http://schemas.openxmlformats.org/officeDocument/2006/relationships/hyperlink" Target="https://www.instagram.com/ucidreamcente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 name="Shape 57"/>
        <p:cNvGrpSpPr/>
        <p:nvPr/>
      </p:nvGrpSpPr>
      <p:grpSpPr>
        <a:xfrm>
          <a:off x="0" y="0"/>
          <a:ext cx="0" cy="0"/>
          <a:chOff x="0" y="0"/>
          <a:chExt cx="0" cy="0"/>
        </a:xfrm>
      </p:grpSpPr>
      <p:sp>
        <p:nvSpPr>
          <p:cNvPr id="58" name="Google Shape;58;p1"/>
          <p:cNvSpPr txBox="1"/>
          <p:nvPr>
            <p:ph type="ctrTitle"/>
          </p:nvPr>
        </p:nvSpPr>
        <p:spPr>
          <a:xfrm>
            <a:off x="344250" y="1403850"/>
            <a:ext cx="8455500" cy="2146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6800"/>
              <a:buNone/>
            </a:pPr>
            <a:r>
              <a:rPr lang="en"/>
              <a:t>UCI DREAM Center</a:t>
            </a:r>
            <a:endParaRPr/>
          </a:p>
        </p:txBody>
      </p:sp>
      <p:sp>
        <p:nvSpPr>
          <p:cNvPr id="59" name="Google Shape;59;p1"/>
          <p:cNvSpPr txBox="1"/>
          <p:nvPr>
            <p:ph idx="1" type="subTitle"/>
          </p:nvPr>
        </p:nvSpPr>
        <p:spPr>
          <a:xfrm>
            <a:off x="344250" y="3550650"/>
            <a:ext cx="5867100" cy="12852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Dr. Angela Chen, Interim Director</a:t>
            </a:r>
            <a:endParaRPr/>
          </a:p>
          <a:p>
            <a:pPr indent="0" lvl="0" marL="0" rtl="0" algn="l">
              <a:lnSpc>
                <a:spcPct val="100000"/>
              </a:lnSpc>
              <a:spcBef>
                <a:spcPts val="0"/>
              </a:spcBef>
              <a:spcAft>
                <a:spcPts val="0"/>
              </a:spcAft>
              <a:buSzPts val="2400"/>
              <a:buNone/>
            </a:pPr>
            <a:r>
              <a:rPr lang="en"/>
              <a:t>Elisabet Barrios, Graduate Fellow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t>“Illegality” has been racialized in the U.S.</a:t>
            </a:r>
            <a:endParaRPr/>
          </a:p>
        </p:txBody>
      </p:sp>
      <p:pic>
        <p:nvPicPr>
          <p:cNvPr id="120" name="Google Shape;120;p10"/>
          <p:cNvPicPr preferRelativeResize="0"/>
          <p:nvPr/>
        </p:nvPicPr>
        <p:blipFill rotWithShape="1">
          <a:blip r:embed="rId3">
            <a:alphaModFix/>
          </a:blip>
          <a:srcRect b="0" l="0" r="0" t="0"/>
          <a:stretch/>
        </p:blipFill>
        <p:spPr>
          <a:xfrm>
            <a:off x="876378" y="1089601"/>
            <a:ext cx="6183297" cy="3909424"/>
          </a:xfrm>
          <a:prstGeom prst="rect">
            <a:avLst/>
          </a:prstGeom>
          <a:noFill/>
          <a:ln>
            <a:noFill/>
          </a:ln>
        </p:spPr>
      </p:pic>
      <p:sp>
        <p:nvSpPr>
          <p:cNvPr id="121" name="Google Shape;121;p10"/>
          <p:cNvSpPr txBox="1"/>
          <p:nvPr>
            <p:ph idx="1" type="body"/>
          </p:nvPr>
        </p:nvSpPr>
        <p:spPr>
          <a:xfrm>
            <a:off x="496500" y="1234075"/>
            <a:ext cx="8520600" cy="333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rPr lang="en"/>
              <a:t>Targets of deportation				</a:t>
            </a:r>
            <a:endParaRPr/>
          </a:p>
        </p:txBody>
      </p:sp>
      <p:sp>
        <p:nvSpPr>
          <p:cNvPr id="122" name="Google Shape;122;p10"/>
          <p:cNvSpPr txBox="1"/>
          <p:nvPr/>
        </p:nvSpPr>
        <p:spPr>
          <a:xfrm>
            <a:off x="5348925" y="1447900"/>
            <a:ext cx="3572700" cy="492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chemeClr val="dk2"/>
              </a:buClr>
              <a:buSzPts val="1100"/>
              <a:buFont typeface="Arial"/>
              <a:buNone/>
            </a:pPr>
            <a:r>
              <a:rPr b="0" i="0" lang="en" sz="1800" u="none" cap="none" strike="noStrike">
                <a:solidFill>
                  <a:schemeClr val="dk2"/>
                </a:solidFill>
                <a:latin typeface="Playfair Display"/>
                <a:ea typeface="Playfair Display"/>
                <a:cs typeface="Playfair Display"/>
                <a:sym typeface="Playfair Display"/>
              </a:rPr>
              <a:t>Targets of support initiatives </a:t>
            </a:r>
            <a:endParaRPr b="0" i="0" sz="1400" u="none" cap="none" strike="noStrike">
              <a:solidFill>
                <a:srgbClr val="000000"/>
              </a:solidFill>
              <a:latin typeface="Playfair Display"/>
              <a:ea typeface="Playfair Display"/>
              <a:cs typeface="Playfair Display"/>
              <a:sym typeface="Playfair Displ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t>“Illegality” has been racialized in the U.S.</a:t>
            </a:r>
            <a:endParaRPr/>
          </a:p>
        </p:txBody>
      </p:sp>
      <p:sp>
        <p:nvSpPr>
          <p:cNvPr id="128" name="Google Shape;128;p1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t/>
            </a:r>
            <a:endParaRPr sz="2400"/>
          </a:p>
          <a:p>
            <a:pPr indent="0" lvl="0" marL="0" rtl="0" algn="l">
              <a:lnSpc>
                <a:spcPct val="100000"/>
              </a:lnSpc>
              <a:spcBef>
                <a:spcPts val="1600"/>
              </a:spcBef>
              <a:spcAft>
                <a:spcPts val="0"/>
              </a:spcAft>
              <a:buSzPts val="1800"/>
              <a:buNone/>
            </a:pPr>
            <a:r>
              <a:t/>
            </a:r>
            <a:endParaRPr sz="1400">
              <a:solidFill>
                <a:srgbClr val="000000"/>
              </a:solidFill>
              <a:latin typeface="Arial"/>
              <a:ea typeface="Arial"/>
              <a:cs typeface="Arial"/>
              <a:sym typeface="Arial"/>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1600"/>
              </a:spcAft>
              <a:buSzPts val="1800"/>
              <a:buNone/>
            </a:pPr>
            <a:r>
              <a:t/>
            </a:r>
            <a:endParaRPr/>
          </a:p>
        </p:txBody>
      </p:sp>
      <p:pic>
        <p:nvPicPr>
          <p:cNvPr id="129" name="Google Shape;129;p11"/>
          <p:cNvPicPr preferRelativeResize="0"/>
          <p:nvPr/>
        </p:nvPicPr>
        <p:blipFill rotWithShape="1">
          <a:blip r:embed="rId3">
            <a:alphaModFix/>
          </a:blip>
          <a:srcRect b="0" l="0" r="0" t="0"/>
          <a:stretch/>
        </p:blipFill>
        <p:spPr>
          <a:xfrm>
            <a:off x="1125000" y="1140900"/>
            <a:ext cx="3362325" cy="3479350"/>
          </a:xfrm>
          <a:prstGeom prst="rect">
            <a:avLst/>
          </a:prstGeom>
          <a:noFill/>
          <a:ln>
            <a:noFill/>
          </a:ln>
        </p:spPr>
      </p:pic>
      <p:pic>
        <p:nvPicPr>
          <p:cNvPr id="130" name="Google Shape;130;p11"/>
          <p:cNvPicPr preferRelativeResize="0"/>
          <p:nvPr/>
        </p:nvPicPr>
        <p:blipFill rotWithShape="1">
          <a:blip r:embed="rId4">
            <a:alphaModFix/>
          </a:blip>
          <a:srcRect b="0" l="0" r="0" t="0"/>
          <a:stretch/>
        </p:blipFill>
        <p:spPr>
          <a:xfrm>
            <a:off x="5282325" y="1080800"/>
            <a:ext cx="2540800" cy="3539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13"/>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2"/>
              </a:buClr>
              <a:buSzPts val="1100"/>
              <a:buFont typeface="Arial"/>
              <a:buNone/>
            </a:pPr>
            <a:r>
              <a:rPr lang="en" sz="2400">
                <a:latin typeface="Arial"/>
                <a:ea typeface="Arial"/>
                <a:cs typeface="Arial"/>
                <a:sym typeface="Arial"/>
              </a:rPr>
              <a:t>Undocumented Student support services started in 2013 when UCI’s Student Outreach and Retention Center (SOAR) began an undocumented student program. Soon, the university realized that more resources were needed and in summer of 2017 the DREAM center was created due to the significant growth in the undocumented student population.</a:t>
            </a:r>
            <a:endParaRPr sz="2400">
              <a:latin typeface="Arial"/>
              <a:ea typeface="Arial"/>
              <a:cs typeface="Arial"/>
              <a:sym typeface="Arial"/>
            </a:endParaRPr>
          </a:p>
          <a:p>
            <a:pPr indent="0" lvl="0" marL="0" rtl="0" algn="l">
              <a:lnSpc>
                <a:spcPct val="115000"/>
              </a:lnSpc>
              <a:spcBef>
                <a:spcPts val="0"/>
              </a:spcBef>
              <a:spcAft>
                <a:spcPts val="0"/>
              </a:spcAft>
              <a:buClr>
                <a:schemeClr val="dk2"/>
              </a:buClr>
              <a:buSzPts val="1100"/>
              <a:buFont typeface="Arial"/>
              <a:buNone/>
            </a:pPr>
            <a:r>
              <a:t/>
            </a:r>
            <a:endParaRPr>
              <a:latin typeface="Arial"/>
              <a:ea typeface="Arial"/>
              <a:cs typeface="Arial"/>
              <a:sym typeface="Arial"/>
            </a:endParaRPr>
          </a:p>
          <a:p>
            <a:pPr indent="0" lvl="0" marL="0" rtl="0" algn="l">
              <a:lnSpc>
                <a:spcPct val="115000"/>
              </a:lnSpc>
              <a:spcBef>
                <a:spcPts val="0"/>
              </a:spcBef>
              <a:spcAft>
                <a:spcPts val="0"/>
              </a:spcAft>
              <a:buSzPts val="1800"/>
              <a:buNone/>
            </a:pPr>
            <a:r>
              <a:t/>
            </a:r>
            <a:endParaRPr/>
          </a:p>
        </p:txBody>
      </p:sp>
      <p:sp>
        <p:nvSpPr>
          <p:cNvPr id="136" name="Google Shape;136;p13"/>
          <p:cNvSpPr txBox="1"/>
          <p:nvPr/>
        </p:nvSpPr>
        <p:spPr>
          <a:xfrm>
            <a:off x="400500" y="431525"/>
            <a:ext cx="8233800" cy="872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3000"/>
              <a:buFont typeface="Arial"/>
              <a:buNone/>
            </a:pPr>
            <a:r>
              <a:rPr b="0" i="0" lang="en" sz="3000" u="none" cap="none" strike="noStrike">
                <a:solidFill>
                  <a:schemeClr val="dk2"/>
                </a:solidFill>
                <a:latin typeface="Oswald"/>
                <a:ea typeface="Oswald"/>
                <a:cs typeface="Oswald"/>
                <a:sym typeface="Oswald"/>
              </a:rPr>
              <a:t>DREAM Center History</a:t>
            </a:r>
            <a:endParaRPr b="0" i="0" sz="3000" u="none" cap="none" strike="noStrike">
              <a:solidFill>
                <a:srgbClr val="000000"/>
              </a:solidFill>
              <a:latin typeface="Oswald"/>
              <a:ea typeface="Oswald"/>
              <a:cs typeface="Oswald"/>
              <a:sym typeface="Oswa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14"/>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3000">
                <a:solidFill>
                  <a:srgbClr val="333333"/>
                </a:solidFill>
                <a:highlight>
                  <a:srgbClr val="FFFFFF"/>
                </a:highlight>
                <a:latin typeface="Arial"/>
                <a:ea typeface="Arial"/>
                <a:cs typeface="Arial"/>
                <a:sym typeface="Arial"/>
              </a:rPr>
              <a:t>The UCI DREAM Center stands with and serves those impacted by immigration policy through advancing systemic change, deconstructing oppressive policies, and fostering community. We work towards personal growth, collective healing, and visible change.</a:t>
            </a:r>
            <a:endParaRPr sz="3000"/>
          </a:p>
        </p:txBody>
      </p:sp>
      <p:sp>
        <p:nvSpPr>
          <p:cNvPr id="142" name="Google Shape;142;p14"/>
          <p:cNvSpPr txBox="1"/>
          <p:nvPr/>
        </p:nvSpPr>
        <p:spPr>
          <a:xfrm>
            <a:off x="400500" y="431525"/>
            <a:ext cx="8233800" cy="872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3000"/>
              <a:buFont typeface="Arial"/>
              <a:buNone/>
            </a:pPr>
            <a:r>
              <a:rPr b="0" i="0" lang="en" sz="3000" u="none" cap="none" strike="noStrike">
                <a:solidFill>
                  <a:schemeClr val="dk2"/>
                </a:solidFill>
                <a:latin typeface="Oswald"/>
                <a:ea typeface="Oswald"/>
                <a:cs typeface="Oswald"/>
                <a:sym typeface="Oswald"/>
              </a:rPr>
              <a:t>DREAM Center Mission Statement</a:t>
            </a:r>
            <a:endParaRPr b="0" i="0" sz="3000" u="none" cap="none" strike="noStrike">
              <a:solidFill>
                <a:srgbClr val="000000"/>
              </a:solidFill>
              <a:latin typeface="Oswald"/>
              <a:ea typeface="Oswald"/>
              <a:cs typeface="Oswald"/>
              <a:sym typeface="Oswa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15"/>
          <p:cNvSpPr txBox="1"/>
          <p:nvPr/>
        </p:nvSpPr>
        <p:spPr>
          <a:xfrm>
            <a:off x="400500" y="431525"/>
            <a:ext cx="8233800" cy="872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3000"/>
              <a:buFont typeface="Arial"/>
              <a:buNone/>
            </a:pPr>
            <a:r>
              <a:rPr b="0" i="0" lang="en" sz="3000" u="none" cap="none" strike="noStrike">
                <a:solidFill>
                  <a:schemeClr val="dk2"/>
                </a:solidFill>
                <a:latin typeface="Oswald"/>
                <a:ea typeface="Oswald"/>
                <a:cs typeface="Oswald"/>
                <a:sym typeface="Oswald"/>
              </a:rPr>
              <a:t>DREAM Center Statistics </a:t>
            </a:r>
            <a:endParaRPr b="0" i="0" sz="3000" u="none" cap="none" strike="noStrike">
              <a:solidFill>
                <a:srgbClr val="000000"/>
              </a:solidFill>
              <a:latin typeface="Oswald"/>
              <a:ea typeface="Oswald"/>
              <a:cs typeface="Oswald"/>
              <a:sym typeface="Oswald"/>
            </a:endParaRPr>
          </a:p>
        </p:txBody>
      </p:sp>
      <p:pic>
        <p:nvPicPr>
          <p:cNvPr id="148" name="Google Shape;148;p15"/>
          <p:cNvPicPr preferRelativeResize="0"/>
          <p:nvPr/>
        </p:nvPicPr>
        <p:blipFill rotWithShape="1">
          <a:blip r:embed="rId3">
            <a:alphaModFix/>
          </a:blip>
          <a:srcRect b="0" l="0" r="0" t="0"/>
          <a:stretch/>
        </p:blipFill>
        <p:spPr>
          <a:xfrm>
            <a:off x="218400" y="1012600"/>
            <a:ext cx="8819300" cy="4144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pic>
        <p:nvPicPr>
          <p:cNvPr id="153" name="Google Shape;153;p16"/>
          <p:cNvPicPr preferRelativeResize="0"/>
          <p:nvPr/>
        </p:nvPicPr>
        <p:blipFill rotWithShape="1">
          <a:blip r:embed="rId3">
            <a:alphaModFix/>
          </a:blip>
          <a:srcRect b="0" l="0" r="0" t="0"/>
          <a:stretch/>
        </p:blipFill>
        <p:spPr>
          <a:xfrm>
            <a:off x="2207400" y="81125"/>
            <a:ext cx="4966756" cy="4838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17"/>
          <p:cNvSpPr txBox="1"/>
          <p:nvPr>
            <p:ph idx="1" type="body"/>
          </p:nvPr>
        </p:nvSpPr>
        <p:spPr>
          <a:xfrm>
            <a:off x="1605275" y="1234075"/>
            <a:ext cx="7227000" cy="33348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Mental Health Counseling Referral</a:t>
            </a:r>
            <a:endParaRPr/>
          </a:p>
          <a:p>
            <a:pPr indent="-342900" lvl="0" marL="457200" rtl="0" algn="l">
              <a:lnSpc>
                <a:spcPct val="115000"/>
              </a:lnSpc>
              <a:spcBef>
                <a:spcPts val="0"/>
              </a:spcBef>
              <a:spcAft>
                <a:spcPts val="0"/>
              </a:spcAft>
              <a:buSzPts val="1800"/>
              <a:buChar char="●"/>
            </a:pPr>
            <a:r>
              <a:rPr lang="en"/>
              <a:t>Legal Services Counseling Referral</a:t>
            </a:r>
            <a:endParaRPr/>
          </a:p>
          <a:p>
            <a:pPr indent="-342900" lvl="0" marL="457200" rtl="0" algn="l">
              <a:lnSpc>
                <a:spcPct val="115000"/>
              </a:lnSpc>
              <a:spcBef>
                <a:spcPts val="0"/>
              </a:spcBef>
              <a:spcAft>
                <a:spcPts val="0"/>
              </a:spcAft>
              <a:buSzPts val="1800"/>
              <a:buChar char="●"/>
            </a:pPr>
            <a:r>
              <a:rPr lang="en"/>
              <a:t>Art Collective</a:t>
            </a:r>
            <a:endParaRPr/>
          </a:p>
          <a:p>
            <a:pPr indent="-342900" lvl="0" marL="457200" rtl="0" algn="l">
              <a:lnSpc>
                <a:spcPct val="115000"/>
              </a:lnSpc>
              <a:spcBef>
                <a:spcPts val="0"/>
              </a:spcBef>
              <a:spcAft>
                <a:spcPts val="0"/>
              </a:spcAft>
              <a:buSzPts val="1800"/>
              <a:buChar char="●"/>
            </a:pPr>
            <a:r>
              <a:rPr lang="en"/>
              <a:t>Graduate School Workshops</a:t>
            </a:r>
            <a:endParaRPr/>
          </a:p>
          <a:p>
            <a:pPr indent="-342900" lvl="0" marL="457200" rtl="0" algn="l">
              <a:lnSpc>
                <a:spcPct val="115000"/>
              </a:lnSpc>
              <a:spcBef>
                <a:spcPts val="0"/>
              </a:spcBef>
              <a:spcAft>
                <a:spcPts val="0"/>
              </a:spcAft>
              <a:buSzPts val="1800"/>
              <a:buChar char="●"/>
            </a:pPr>
            <a:r>
              <a:rPr lang="en"/>
              <a:t>Housing Placement </a:t>
            </a:r>
            <a:endParaRPr/>
          </a:p>
          <a:p>
            <a:pPr indent="-342900" lvl="0" marL="457200" rtl="0" algn="l">
              <a:lnSpc>
                <a:spcPct val="115000"/>
              </a:lnSpc>
              <a:spcBef>
                <a:spcPts val="0"/>
              </a:spcBef>
              <a:spcAft>
                <a:spcPts val="0"/>
              </a:spcAft>
              <a:buSzPts val="1800"/>
              <a:buChar char="●"/>
            </a:pPr>
            <a:r>
              <a:rPr lang="en"/>
              <a:t>Scholarships/Fellowships</a:t>
            </a:r>
            <a:endParaRPr/>
          </a:p>
          <a:p>
            <a:pPr indent="-342900" lvl="0" marL="457200" rtl="0" algn="l">
              <a:lnSpc>
                <a:spcPct val="115000"/>
              </a:lnSpc>
              <a:spcBef>
                <a:spcPts val="0"/>
              </a:spcBef>
              <a:spcAft>
                <a:spcPts val="0"/>
              </a:spcAft>
              <a:buSzPts val="1800"/>
              <a:buChar char="●"/>
            </a:pPr>
            <a:r>
              <a:rPr lang="en"/>
              <a:t>Conference</a:t>
            </a:r>
            <a:endParaRPr/>
          </a:p>
        </p:txBody>
      </p:sp>
      <p:sp>
        <p:nvSpPr>
          <p:cNvPr id="159" name="Google Shape;159;p17"/>
          <p:cNvSpPr txBox="1"/>
          <p:nvPr/>
        </p:nvSpPr>
        <p:spPr>
          <a:xfrm>
            <a:off x="400500" y="431525"/>
            <a:ext cx="8233800" cy="872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3000"/>
              <a:buFont typeface="Arial"/>
              <a:buNone/>
            </a:pPr>
            <a:r>
              <a:rPr b="0" i="0" lang="en" sz="3000" u="none" cap="none" strike="noStrike">
                <a:solidFill>
                  <a:schemeClr val="dk2"/>
                </a:solidFill>
                <a:latin typeface="Oswald"/>
                <a:ea typeface="Oswald"/>
                <a:cs typeface="Oswald"/>
                <a:sym typeface="Oswald"/>
              </a:rPr>
              <a:t>DREAM Center Programs and Services</a:t>
            </a:r>
            <a:endParaRPr b="0" i="0" sz="3000" u="none" cap="none" strike="noStrike">
              <a:solidFill>
                <a:srgbClr val="000000"/>
              </a:solidFill>
              <a:latin typeface="Oswald"/>
              <a:ea typeface="Oswald"/>
              <a:cs typeface="Oswald"/>
              <a:sym typeface="Oswa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pic>
        <p:nvPicPr>
          <p:cNvPr id="164" name="Google Shape;164;p18"/>
          <p:cNvPicPr preferRelativeResize="0"/>
          <p:nvPr/>
        </p:nvPicPr>
        <p:blipFill rotWithShape="1">
          <a:blip r:embed="rId3">
            <a:alphaModFix/>
          </a:blip>
          <a:srcRect b="0" l="0" r="0" t="0"/>
          <a:stretch/>
        </p:blipFill>
        <p:spPr>
          <a:xfrm>
            <a:off x="770800" y="303292"/>
            <a:ext cx="7602400" cy="453692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19"/>
          <p:cNvSpPr txBox="1"/>
          <p:nvPr>
            <p:ph idx="1" type="body"/>
          </p:nvPr>
        </p:nvSpPr>
        <p:spPr>
          <a:xfrm>
            <a:off x="311700" y="1081675"/>
            <a:ext cx="8520600" cy="3334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800"/>
              <a:buNone/>
            </a:pPr>
            <a:r>
              <a:rPr lang="en"/>
              <a:t>December 6, 2019 from 9 am - 3 pm</a:t>
            </a:r>
            <a:endParaRPr/>
          </a:p>
          <a:p>
            <a:pPr indent="0" lvl="0" marL="0" rtl="0" algn="l">
              <a:lnSpc>
                <a:spcPct val="115000"/>
              </a:lnSpc>
              <a:spcBef>
                <a:spcPts val="0"/>
              </a:spcBef>
              <a:spcAft>
                <a:spcPts val="0"/>
              </a:spcAft>
              <a:buSzPts val="1800"/>
              <a:buNone/>
            </a:pPr>
            <a:r>
              <a:t/>
            </a:r>
            <a:endParaRPr/>
          </a:p>
        </p:txBody>
      </p:sp>
      <p:sp>
        <p:nvSpPr>
          <p:cNvPr id="170" name="Google Shape;170;p19"/>
          <p:cNvSpPr txBox="1"/>
          <p:nvPr/>
        </p:nvSpPr>
        <p:spPr>
          <a:xfrm>
            <a:off x="400500" y="431525"/>
            <a:ext cx="8233800" cy="8727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3000"/>
              <a:buFont typeface="Arial"/>
              <a:buNone/>
            </a:pPr>
            <a:r>
              <a:rPr b="0" i="0" lang="en" sz="3000" u="none" cap="none" strike="noStrike">
                <a:solidFill>
                  <a:schemeClr val="dk2"/>
                </a:solidFill>
                <a:latin typeface="Oswald"/>
                <a:ea typeface="Oswald"/>
                <a:cs typeface="Oswald"/>
                <a:sym typeface="Oswald"/>
              </a:rPr>
              <a:t>UndocuAlly Training </a:t>
            </a:r>
            <a:endParaRPr b="0" i="0" sz="3000" u="none" cap="none" strike="noStrike">
              <a:solidFill>
                <a:srgbClr val="000000"/>
              </a:solidFill>
              <a:latin typeface="Oswald"/>
              <a:ea typeface="Oswald"/>
              <a:cs typeface="Oswald"/>
              <a:sym typeface="Oswald"/>
            </a:endParaRPr>
          </a:p>
        </p:txBody>
      </p:sp>
      <p:pic>
        <p:nvPicPr>
          <p:cNvPr id="171" name="Google Shape;171;p19"/>
          <p:cNvPicPr preferRelativeResize="0"/>
          <p:nvPr/>
        </p:nvPicPr>
        <p:blipFill rotWithShape="1">
          <a:blip r:embed="rId3">
            <a:alphaModFix/>
          </a:blip>
          <a:srcRect b="0" l="0" r="0" t="0"/>
          <a:stretch/>
        </p:blipFill>
        <p:spPr>
          <a:xfrm>
            <a:off x="629100" y="1695650"/>
            <a:ext cx="5599075" cy="2807175"/>
          </a:xfrm>
          <a:prstGeom prst="rect">
            <a:avLst/>
          </a:prstGeom>
          <a:noFill/>
          <a:ln>
            <a:noFill/>
          </a:ln>
        </p:spPr>
      </p:pic>
      <p:pic>
        <p:nvPicPr>
          <p:cNvPr id="172" name="Google Shape;172;p19"/>
          <p:cNvPicPr preferRelativeResize="0"/>
          <p:nvPr/>
        </p:nvPicPr>
        <p:blipFill rotWithShape="1">
          <a:blip r:embed="rId4">
            <a:alphaModFix/>
          </a:blip>
          <a:srcRect b="0" l="0" r="0" t="0"/>
          <a:stretch/>
        </p:blipFill>
        <p:spPr>
          <a:xfrm>
            <a:off x="6573175" y="1771851"/>
            <a:ext cx="1963620" cy="27208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20"/>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2400"/>
              <a:t>Check out our website (different from the OIE pamphlet):</a:t>
            </a:r>
            <a:endParaRPr sz="2400"/>
          </a:p>
          <a:p>
            <a:pPr indent="0" lvl="0" marL="0" rtl="0" algn="l">
              <a:lnSpc>
                <a:spcPct val="115000"/>
              </a:lnSpc>
              <a:spcBef>
                <a:spcPts val="0"/>
              </a:spcBef>
              <a:spcAft>
                <a:spcPts val="0"/>
              </a:spcAft>
              <a:buSzPts val="1800"/>
              <a:buNone/>
            </a:pPr>
            <a:r>
              <a:rPr lang="en" sz="2400" u="sng">
                <a:solidFill>
                  <a:schemeClr val="hlink"/>
                </a:solidFill>
                <a:hlinkClick r:id="rId3"/>
              </a:rPr>
              <a:t>https://dream.uci.edu/</a:t>
            </a:r>
            <a:endParaRPr sz="2400"/>
          </a:p>
          <a:p>
            <a:pPr indent="0" lvl="0" marL="0" rtl="0" algn="l">
              <a:lnSpc>
                <a:spcPct val="115000"/>
              </a:lnSpc>
              <a:spcBef>
                <a:spcPts val="0"/>
              </a:spcBef>
              <a:spcAft>
                <a:spcPts val="0"/>
              </a:spcAft>
              <a:buSzPts val="1800"/>
              <a:buNone/>
            </a:pPr>
            <a:r>
              <a:t/>
            </a:r>
            <a:endParaRPr sz="2400"/>
          </a:p>
          <a:p>
            <a:pPr indent="0" lvl="0" marL="0" rtl="0" algn="l">
              <a:lnSpc>
                <a:spcPct val="115000"/>
              </a:lnSpc>
              <a:spcBef>
                <a:spcPts val="0"/>
              </a:spcBef>
              <a:spcAft>
                <a:spcPts val="0"/>
              </a:spcAft>
              <a:buSzPts val="1800"/>
              <a:buNone/>
            </a:pPr>
            <a:r>
              <a:rPr lang="en" sz="2400"/>
              <a:t>Follow us on Instagram:</a:t>
            </a:r>
            <a:endParaRPr sz="2400"/>
          </a:p>
          <a:p>
            <a:pPr indent="0" lvl="0" marL="0" rtl="0" algn="l">
              <a:lnSpc>
                <a:spcPct val="115000"/>
              </a:lnSpc>
              <a:spcBef>
                <a:spcPts val="0"/>
              </a:spcBef>
              <a:spcAft>
                <a:spcPts val="0"/>
              </a:spcAft>
              <a:buSzPts val="1800"/>
              <a:buNone/>
            </a:pPr>
            <a:r>
              <a:rPr lang="en" sz="2400" u="sng">
                <a:solidFill>
                  <a:schemeClr val="hlink"/>
                </a:solidFill>
                <a:hlinkClick r:id="rId4"/>
              </a:rPr>
              <a:t>@ucidreamcenter</a:t>
            </a:r>
            <a:endParaRPr sz="2400"/>
          </a:p>
          <a:p>
            <a:pPr indent="0" lvl="0" marL="0" rtl="0" algn="l">
              <a:lnSpc>
                <a:spcPct val="115000"/>
              </a:lnSpc>
              <a:spcBef>
                <a:spcPts val="0"/>
              </a:spcBef>
              <a:spcAft>
                <a:spcPts val="0"/>
              </a:spcAft>
              <a:buSzPts val="1800"/>
              <a:buNone/>
            </a:pPr>
            <a:r>
              <a:t/>
            </a:r>
            <a:endParaRPr sz="2400"/>
          </a:p>
          <a:p>
            <a:pPr indent="0" lvl="0" marL="0" rtl="0" algn="l">
              <a:lnSpc>
                <a:spcPct val="115000"/>
              </a:lnSpc>
              <a:spcBef>
                <a:spcPts val="0"/>
              </a:spcBef>
              <a:spcAft>
                <a:spcPts val="0"/>
              </a:spcAft>
              <a:buSzPts val="1800"/>
              <a:buNone/>
            </a:pPr>
            <a:r>
              <a:t/>
            </a:r>
            <a:endParaRPr sz="2400"/>
          </a:p>
        </p:txBody>
      </p:sp>
      <p:sp>
        <p:nvSpPr>
          <p:cNvPr id="178" name="Google Shape;178;p20"/>
          <p:cNvSpPr txBox="1"/>
          <p:nvPr/>
        </p:nvSpPr>
        <p:spPr>
          <a:xfrm>
            <a:off x="400500" y="431525"/>
            <a:ext cx="8233800" cy="8727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3000"/>
              <a:buFont typeface="Arial"/>
              <a:buNone/>
            </a:pPr>
            <a:r>
              <a:rPr b="0" i="0" lang="en" sz="3000" u="none" cap="none" strike="noStrike">
                <a:solidFill>
                  <a:schemeClr val="dk2"/>
                </a:solidFill>
                <a:latin typeface="Oswald"/>
                <a:ea typeface="Oswald"/>
                <a:cs typeface="Oswald"/>
                <a:sym typeface="Oswald"/>
              </a:rPr>
              <a:t>Thank you</a:t>
            </a:r>
            <a:endParaRPr b="0" i="0" sz="3000" u="none" cap="none" strike="noStrike">
              <a:solidFill>
                <a:srgbClr val="000000"/>
              </a:solidFill>
              <a:latin typeface="Oswald"/>
              <a:ea typeface="Oswald"/>
              <a:cs typeface="Oswald"/>
              <a:sym typeface="Oswa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2"/>
              </a:buClr>
              <a:buSzPts val="1100"/>
              <a:buFont typeface="Arial"/>
              <a:buNone/>
            </a:pPr>
            <a:r>
              <a:rPr lang="en"/>
              <a:t>Presentation Goals</a:t>
            </a:r>
            <a:endParaRPr/>
          </a:p>
        </p:txBody>
      </p:sp>
      <p:sp>
        <p:nvSpPr>
          <p:cNvPr id="65" name="Google Shape;65;p2"/>
          <p:cNvSpPr txBox="1"/>
          <p:nvPr/>
        </p:nvSpPr>
        <p:spPr>
          <a:xfrm>
            <a:off x="1098625" y="1488975"/>
            <a:ext cx="5913600" cy="42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layfair Display"/>
                <a:ea typeface="Playfair Display"/>
                <a:cs typeface="Playfair Display"/>
                <a:sym typeface="Playfair Display"/>
              </a:rPr>
              <a:t>2. Address assumptions about undocumented people</a:t>
            </a:r>
            <a:endParaRPr b="0" i="0" sz="1400" u="none" cap="none" strike="noStrike">
              <a:solidFill>
                <a:srgbClr val="000000"/>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layfair Display"/>
              <a:ea typeface="Playfair Display"/>
              <a:cs typeface="Playfair Display"/>
              <a:sym typeface="Playfair Display"/>
            </a:endParaRPr>
          </a:p>
        </p:txBody>
      </p:sp>
      <p:sp>
        <p:nvSpPr>
          <p:cNvPr id="66" name="Google Shape;66;p2"/>
          <p:cNvSpPr txBox="1"/>
          <p:nvPr/>
        </p:nvSpPr>
        <p:spPr>
          <a:xfrm>
            <a:off x="1119175" y="1206613"/>
            <a:ext cx="5872500" cy="410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layfair Display"/>
                <a:ea typeface="Playfair Display"/>
                <a:cs typeface="Playfair Display"/>
                <a:sym typeface="Playfair Display"/>
              </a:rPr>
              <a:t>1. Think of migration as a human right</a:t>
            </a:r>
            <a:endParaRPr b="0" i="0" sz="1400" u="none" cap="none" strike="noStrike">
              <a:solidFill>
                <a:srgbClr val="000000"/>
              </a:solidFill>
              <a:latin typeface="Playfair Display"/>
              <a:ea typeface="Playfair Display"/>
              <a:cs typeface="Playfair Display"/>
              <a:sym typeface="Playfair Display"/>
            </a:endParaRPr>
          </a:p>
        </p:txBody>
      </p:sp>
      <p:sp>
        <p:nvSpPr>
          <p:cNvPr id="67" name="Google Shape;67;p2"/>
          <p:cNvSpPr txBox="1"/>
          <p:nvPr/>
        </p:nvSpPr>
        <p:spPr>
          <a:xfrm>
            <a:off x="1098625" y="1806225"/>
            <a:ext cx="5133300" cy="47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layfair Display"/>
                <a:ea typeface="Playfair Display"/>
                <a:cs typeface="Playfair Display"/>
                <a:sym typeface="Playfair Display"/>
              </a:rPr>
              <a:t>3. Learn about the undocumented student population of UCI  </a:t>
            </a:r>
            <a:endParaRPr b="0" i="0" sz="1400" u="none" cap="none" strike="noStrike">
              <a:solidFill>
                <a:srgbClr val="000000"/>
              </a:solidFill>
              <a:latin typeface="Playfair Display"/>
              <a:ea typeface="Playfair Display"/>
              <a:cs typeface="Playfair Display"/>
              <a:sym typeface="Playfair Display"/>
            </a:endParaRPr>
          </a:p>
        </p:txBody>
      </p:sp>
      <p:sp>
        <p:nvSpPr>
          <p:cNvPr id="68" name="Google Shape;68;p2"/>
          <p:cNvSpPr txBox="1"/>
          <p:nvPr/>
        </p:nvSpPr>
        <p:spPr>
          <a:xfrm>
            <a:off x="1117500" y="2155600"/>
            <a:ext cx="6909000" cy="47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layfair Display"/>
                <a:ea typeface="Playfair Display"/>
                <a:cs typeface="Playfair Display"/>
                <a:sym typeface="Playfair Display"/>
              </a:rPr>
              <a:t>4. Learn about the support services &amp; programs of the DREAM Center </a:t>
            </a:r>
            <a:endParaRPr b="0" i="0" sz="1400" u="none" cap="none" strike="noStrike">
              <a:solidFill>
                <a:srgbClr val="000000"/>
              </a:solidFill>
              <a:latin typeface="Playfair Display"/>
              <a:ea typeface="Playfair Display"/>
              <a:cs typeface="Playfair Display"/>
              <a:sym typeface="Playfair Displ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pic>
        <p:nvPicPr>
          <p:cNvPr id="183" name="Google Shape;183;p21"/>
          <p:cNvPicPr preferRelativeResize="0"/>
          <p:nvPr/>
        </p:nvPicPr>
        <p:blipFill rotWithShape="1">
          <a:blip r:embed="rId3">
            <a:alphaModFix/>
          </a:blip>
          <a:srcRect b="0" l="0" r="0" t="0"/>
          <a:stretch/>
        </p:blipFill>
        <p:spPr>
          <a:xfrm>
            <a:off x="5283090" y="0"/>
            <a:ext cx="3860920" cy="5143500"/>
          </a:xfrm>
          <a:prstGeom prst="rect">
            <a:avLst/>
          </a:prstGeom>
          <a:noFill/>
          <a:ln>
            <a:noFill/>
          </a:ln>
        </p:spPr>
      </p:pic>
      <p:sp>
        <p:nvSpPr>
          <p:cNvPr id="184" name="Google Shape;184;p21"/>
          <p:cNvSpPr txBox="1"/>
          <p:nvPr/>
        </p:nvSpPr>
        <p:spPr>
          <a:xfrm>
            <a:off x="400500" y="431525"/>
            <a:ext cx="4637700" cy="13263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3000"/>
              <a:buFont typeface="Arial"/>
              <a:buNone/>
            </a:pPr>
            <a:r>
              <a:rPr b="0" i="0" lang="en" sz="3000" u="none" cap="none" strike="noStrike">
                <a:solidFill>
                  <a:schemeClr val="dk2"/>
                </a:solidFill>
                <a:latin typeface="Oswald"/>
                <a:ea typeface="Oswald"/>
                <a:cs typeface="Oswald"/>
                <a:sym typeface="Oswald"/>
              </a:rPr>
              <a:t>We are a support system for each other </a:t>
            </a:r>
            <a:endParaRPr b="0" i="0" sz="3000" u="none" cap="none" strike="noStrike">
              <a:solidFill>
                <a:srgbClr val="000000"/>
              </a:solidFill>
              <a:latin typeface="Oswald"/>
              <a:ea typeface="Oswald"/>
              <a:cs typeface="Oswald"/>
              <a:sym typeface="Oswa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3"/>
          <p:cNvSpPr txBox="1"/>
          <p:nvPr>
            <p:ph idx="1" type="body"/>
          </p:nvPr>
        </p:nvSpPr>
        <p:spPr>
          <a:xfrm>
            <a:off x="311700" y="621350"/>
            <a:ext cx="8520600" cy="744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800"/>
              <a:buNone/>
            </a:pPr>
            <a:r>
              <a:rPr lang="en" sz="3000">
                <a:latin typeface="Oswald"/>
                <a:ea typeface="Oswald"/>
                <a:cs typeface="Oswald"/>
                <a:sym typeface="Oswald"/>
              </a:rPr>
              <a:t>What do you see?</a:t>
            </a:r>
            <a:endParaRPr sz="3000">
              <a:latin typeface="Oswald"/>
              <a:ea typeface="Oswald"/>
              <a:cs typeface="Oswald"/>
              <a:sym typeface="Oswald"/>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1600"/>
              </a:spcAft>
              <a:buSzPts val="1800"/>
              <a:buNone/>
            </a:pPr>
            <a:r>
              <a:t/>
            </a:r>
            <a:endParaRPr/>
          </a:p>
        </p:txBody>
      </p:sp>
      <p:pic>
        <p:nvPicPr>
          <p:cNvPr id="74" name="Google Shape;74;p3"/>
          <p:cNvPicPr preferRelativeResize="0"/>
          <p:nvPr/>
        </p:nvPicPr>
        <p:blipFill rotWithShape="1">
          <a:blip r:embed="rId3">
            <a:alphaModFix/>
          </a:blip>
          <a:srcRect b="0" l="0" r="0" t="0"/>
          <a:stretch/>
        </p:blipFill>
        <p:spPr>
          <a:xfrm>
            <a:off x="2110225" y="1243025"/>
            <a:ext cx="4762500" cy="2762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What are human needs?</a:t>
            </a:r>
            <a:endParaRPr/>
          </a:p>
        </p:txBody>
      </p:sp>
      <p:pic>
        <p:nvPicPr>
          <p:cNvPr id="80" name="Google Shape;80;p4"/>
          <p:cNvPicPr preferRelativeResize="0"/>
          <p:nvPr/>
        </p:nvPicPr>
        <p:blipFill rotWithShape="1">
          <a:blip r:embed="rId3">
            <a:alphaModFix/>
          </a:blip>
          <a:srcRect b="0" l="0" r="0" t="0"/>
          <a:stretch/>
        </p:blipFill>
        <p:spPr>
          <a:xfrm>
            <a:off x="462125" y="1017725"/>
            <a:ext cx="7515050" cy="41117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t>Mobility is a human right</a:t>
            </a:r>
            <a:endParaRPr/>
          </a:p>
        </p:txBody>
      </p:sp>
      <p:sp>
        <p:nvSpPr>
          <p:cNvPr id="86" name="Google Shape;86;p5"/>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2400"/>
              <a:t>If the conditions in the place you call “home” were no longer conducive to survival (basic needs) and thriving (opportunity) what would you do?</a:t>
            </a:r>
            <a:endParaRPr sz="2400"/>
          </a:p>
          <a:p>
            <a:pPr indent="0" lvl="0" marL="0" rtl="0" algn="l">
              <a:lnSpc>
                <a:spcPct val="100000"/>
              </a:lnSpc>
              <a:spcBef>
                <a:spcPts val="1600"/>
              </a:spcBef>
              <a:spcAft>
                <a:spcPts val="0"/>
              </a:spcAft>
              <a:buSzPts val="1800"/>
              <a:buNone/>
            </a:pPr>
            <a:r>
              <a:t/>
            </a:r>
            <a:endParaRPr sz="1400">
              <a:solidFill>
                <a:srgbClr val="000000"/>
              </a:solidFill>
              <a:latin typeface="Arial"/>
              <a:ea typeface="Arial"/>
              <a:cs typeface="Arial"/>
              <a:sym typeface="Arial"/>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1600"/>
              </a:spcAft>
              <a:buSzPts val="18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TRUE or FALSE</a:t>
            </a:r>
            <a:endParaRPr/>
          </a:p>
        </p:txBody>
      </p:sp>
      <p:sp>
        <p:nvSpPr>
          <p:cNvPr id="92" name="Google Shape;92;p6"/>
          <p:cNvSpPr txBox="1"/>
          <p:nvPr>
            <p:ph idx="1" type="body"/>
          </p:nvPr>
        </p:nvSpPr>
        <p:spPr>
          <a:xfrm>
            <a:off x="311700" y="1234075"/>
            <a:ext cx="8520600" cy="9216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SzPts val="2400"/>
              <a:buAutoNum type="arabicPeriod"/>
            </a:pPr>
            <a:r>
              <a:rPr lang="en" sz="2400"/>
              <a:t>Undocumented people have similar rights across the country </a:t>
            </a:r>
            <a:endParaRPr sz="2400"/>
          </a:p>
          <a:p>
            <a:pPr indent="0" lvl="0" marL="0" rtl="0" algn="l">
              <a:lnSpc>
                <a:spcPct val="115000"/>
              </a:lnSpc>
              <a:spcBef>
                <a:spcPts val="0"/>
              </a:spcBef>
              <a:spcAft>
                <a:spcPts val="0"/>
              </a:spcAft>
              <a:buSzPts val="1800"/>
              <a:buNone/>
            </a:pPr>
            <a:r>
              <a:t/>
            </a:r>
            <a:endParaRPr sz="2400">
              <a:latin typeface="Arial"/>
              <a:ea typeface="Arial"/>
              <a:cs typeface="Arial"/>
              <a:sym typeface="Arial"/>
            </a:endParaRPr>
          </a:p>
          <a:p>
            <a:pPr indent="0" lvl="0" marL="0" rtl="0" algn="l">
              <a:lnSpc>
                <a:spcPct val="115000"/>
              </a:lnSpc>
              <a:spcBef>
                <a:spcPts val="0"/>
              </a:spcBef>
              <a:spcAft>
                <a:spcPts val="0"/>
              </a:spcAft>
              <a:buSzPts val="1800"/>
              <a:buNone/>
            </a:pPr>
            <a:r>
              <a:t/>
            </a:r>
            <a:endParaRPr sz="2400"/>
          </a:p>
        </p:txBody>
      </p:sp>
      <p:sp>
        <p:nvSpPr>
          <p:cNvPr id="93" name="Google Shape;93;p6"/>
          <p:cNvSpPr txBox="1"/>
          <p:nvPr/>
        </p:nvSpPr>
        <p:spPr>
          <a:xfrm>
            <a:off x="903575" y="2197325"/>
            <a:ext cx="6970800" cy="23715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00000"/>
              </a:lnSpc>
              <a:spcBef>
                <a:spcPts val="0"/>
              </a:spcBef>
              <a:spcAft>
                <a:spcPts val="0"/>
              </a:spcAft>
              <a:buClr>
                <a:srgbClr val="0000FF"/>
              </a:buClr>
              <a:buSzPts val="2400"/>
              <a:buFont typeface="Playfair Display"/>
              <a:buChar char="●"/>
            </a:pPr>
            <a:r>
              <a:rPr b="0" i="0" lang="en" sz="2400" u="none" cap="none" strike="noStrike">
                <a:solidFill>
                  <a:srgbClr val="0000FF"/>
                </a:solidFill>
                <a:latin typeface="Playfair Display"/>
                <a:ea typeface="Playfair Display"/>
                <a:cs typeface="Playfair Display"/>
                <a:sym typeface="Playfair Display"/>
              </a:rPr>
              <a:t>Education and health access vary greatly by state, as do policies around rental agreements and driving license.</a:t>
            </a:r>
            <a:endParaRPr b="0" i="0" sz="2400" u="none" cap="none" strike="noStrike">
              <a:solidFill>
                <a:srgbClr val="0000FF"/>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FF"/>
              </a:solidFill>
              <a:latin typeface="Playfair Display"/>
              <a:ea typeface="Playfair Display"/>
              <a:cs typeface="Playfair Display"/>
              <a:sym typeface="Playfair Display"/>
            </a:endParaRPr>
          </a:p>
          <a:p>
            <a:pPr indent="-381000" lvl="0" marL="457200" marR="0" rtl="0" algn="l">
              <a:lnSpc>
                <a:spcPct val="100000"/>
              </a:lnSpc>
              <a:spcBef>
                <a:spcPts val="0"/>
              </a:spcBef>
              <a:spcAft>
                <a:spcPts val="0"/>
              </a:spcAft>
              <a:buClr>
                <a:srgbClr val="0000FF"/>
              </a:buClr>
              <a:buSzPts val="2400"/>
              <a:buFont typeface="Playfair Display"/>
              <a:buChar char="●"/>
            </a:pPr>
            <a:r>
              <a:rPr b="0" i="0" lang="en" sz="2400" u="none" cap="none" strike="noStrike">
                <a:solidFill>
                  <a:srgbClr val="0000FF"/>
                </a:solidFill>
                <a:latin typeface="Playfair Display"/>
                <a:ea typeface="Playfair Display"/>
                <a:cs typeface="Playfair Display"/>
                <a:sym typeface="Playfair Display"/>
              </a:rPr>
              <a:t>In addition to state policies, there are layers of municipal and institutional policies that impact access</a:t>
            </a:r>
            <a:endParaRPr b="0" i="0" sz="2400" u="none" cap="none" strike="noStrike">
              <a:solidFill>
                <a:srgbClr val="0000FF"/>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layfair Display"/>
              <a:ea typeface="Playfair Display"/>
              <a:cs typeface="Playfair Display"/>
              <a:sym typeface="Playfair Displ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TRUE or FALSE</a:t>
            </a:r>
            <a:endParaRPr/>
          </a:p>
        </p:txBody>
      </p:sp>
      <p:sp>
        <p:nvSpPr>
          <p:cNvPr id="99" name="Google Shape;99;p7"/>
          <p:cNvSpPr txBox="1"/>
          <p:nvPr>
            <p:ph idx="1" type="body"/>
          </p:nvPr>
        </p:nvSpPr>
        <p:spPr>
          <a:xfrm>
            <a:off x="311700" y="1234075"/>
            <a:ext cx="8520600" cy="75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2400"/>
              <a:t>2. Incoming undocumented freshmen have DACA </a:t>
            </a:r>
            <a:endParaRPr sz="2400"/>
          </a:p>
          <a:p>
            <a:pPr indent="0" lvl="0" marL="0" rtl="0" algn="l">
              <a:lnSpc>
                <a:spcPct val="100000"/>
              </a:lnSpc>
              <a:spcBef>
                <a:spcPts val="0"/>
              </a:spcBef>
              <a:spcAft>
                <a:spcPts val="0"/>
              </a:spcAft>
              <a:buSzPts val="1800"/>
              <a:buNone/>
            </a:pPr>
            <a:r>
              <a:t/>
            </a:r>
            <a:endParaRPr sz="2400"/>
          </a:p>
          <a:p>
            <a:pPr indent="0" lvl="0" marL="0" rtl="0" algn="l">
              <a:lnSpc>
                <a:spcPct val="115000"/>
              </a:lnSpc>
              <a:spcBef>
                <a:spcPts val="0"/>
              </a:spcBef>
              <a:spcAft>
                <a:spcPts val="0"/>
              </a:spcAft>
              <a:buClr>
                <a:schemeClr val="dk2"/>
              </a:buClr>
              <a:buSzPts val="1100"/>
              <a:buFont typeface="Arial"/>
              <a:buNone/>
            </a:pPr>
            <a:r>
              <a:t/>
            </a:r>
            <a:endParaRPr sz="2400">
              <a:latin typeface="Arial"/>
              <a:ea typeface="Arial"/>
              <a:cs typeface="Arial"/>
              <a:sym typeface="Arial"/>
            </a:endParaRPr>
          </a:p>
          <a:p>
            <a:pPr indent="0" lvl="0" marL="0" rtl="0" algn="l">
              <a:lnSpc>
                <a:spcPct val="115000"/>
              </a:lnSpc>
              <a:spcBef>
                <a:spcPts val="0"/>
              </a:spcBef>
              <a:spcAft>
                <a:spcPts val="0"/>
              </a:spcAft>
              <a:buSzPts val="1800"/>
              <a:buNone/>
            </a:pPr>
            <a:r>
              <a:t/>
            </a:r>
            <a:endParaRPr/>
          </a:p>
        </p:txBody>
      </p:sp>
      <p:sp>
        <p:nvSpPr>
          <p:cNvPr id="100" name="Google Shape;100;p7"/>
          <p:cNvSpPr txBox="1"/>
          <p:nvPr/>
        </p:nvSpPr>
        <p:spPr>
          <a:xfrm>
            <a:off x="564750" y="2166550"/>
            <a:ext cx="7412400" cy="15912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00000"/>
              </a:lnSpc>
              <a:spcBef>
                <a:spcPts val="0"/>
              </a:spcBef>
              <a:spcAft>
                <a:spcPts val="0"/>
              </a:spcAft>
              <a:buClr>
                <a:srgbClr val="0000FF"/>
              </a:buClr>
              <a:buSzPts val="2400"/>
              <a:buFont typeface="Calibri"/>
              <a:buChar char="●"/>
            </a:pPr>
            <a:r>
              <a:rPr b="0" i="0" lang="en" sz="2400" u="none" cap="none" strike="noStrike">
                <a:solidFill>
                  <a:srgbClr val="0000FF"/>
                </a:solidFill>
                <a:latin typeface="Playfair Display"/>
                <a:ea typeface="Playfair Display"/>
                <a:cs typeface="Playfair Display"/>
                <a:sym typeface="Playfair Display"/>
              </a:rPr>
              <a:t>So incoming freshmen are increasingly </a:t>
            </a:r>
            <a:r>
              <a:rPr b="1" i="0" lang="en" sz="2400" u="none" cap="none" strike="noStrike">
                <a:solidFill>
                  <a:srgbClr val="0000FF"/>
                </a:solidFill>
                <a:latin typeface="Playfair Display"/>
                <a:ea typeface="Playfair Display"/>
                <a:cs typeface="Playfair Display"/>
                <a:sym typeface="Playfair Display"/>
              </a:rPr>
              <a:t>not</a:t>
            </a:r>
            <a:r>
              <a:rPr b="0" i="0" lang="en" sz="2400" u="none" cap="none" strike="noStrike">
                <a:solidFill>
                  <a:srgbClr val="0000FF"/>
                </a:solidFill>
                <a:latin typeface="Playfair Display"/>
                <a:ea typeface="Playfair Display"/>
                <a:cs typeface="Playfair Display"/>
                <a:sym typeface="Playfair Display"/>
              </a:rPr>
              <a:t> DACA beneficiaries </a:t>
            </a:r>
            <a:endParaRPr b="0" i="0" sz="1400" u="none" cap="none" strike="noStrike">
              <a:solidFill>
                <a:srgbClr val="000000"/>
              </a:solidFill>
              <a:latin typeface="Playfair Display"/>
              <a:ea typeface="Playfair Display"/>
              <a:cs typeface="Playfair Display"/>
              <a:sym typeface="Playfair Displ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TRUE or FALSE</a:t>
            </a:r>
            <a:endParaRPr/>
          </a:p>
        </p:txBody>
      </p:sp>
      <p:sp>
        <p:nvSpPr>
          <p:cNvPr id="106" name="Google Shape;106;p8"/>
          <p:cNvSpPr txBox="1"/>
          <p:nvPr>
            <p:ph idx="1" type="body"/>
          </p:nvPr>
        </p:nvSpPr>
        <p:spPr>
          <a:xfrm>
            <a:off x="311700" y="1234075"/>
            <a:ext cx="8520600" cy="96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2400">
                <a:latin typeface="Arial"/>
                <a:ea typeface="Arial"/>
                <a:cs typeface="Arial"/>
                <a:sym typeface="Arial"/>
              </a:rPr>
              <a:t>3. </a:t>
            </a:r>
            <a:r>
              <a:rPr lang="en" sz="2400"/>
              <a:t>Undocumented people work at UCI</a:t>
            </a:r>
            <a:endParaRPr sz="2400"/>
          </a:p>
          <a:p>
            <a:pPr indent="0" lvl="0" marL="0" rtl="0" algn="l">
              <a:lnSpc>
                <a:spcPct val="115000"/>
              </a:lnSpc>
              <a:spcBef>
                <a:spcPts val="0"/>
              </a:spcBef>
              <a:spcAft>
                <a:spcPts val="0"/>
              </a:spcAft>
              <a:buSzPts val="1800"/>
              <a:buNone/>
            </a:pPr>
            <a:r>
              <a:t/>
            </a:r>
            <a:endParaRPr sz="2400">
              <a:latin typeface="Arial"/>
              <a:ea typeface="Arial"/>
              <a:cs typeface="Arial"/>
              <a:sym typeface="Arial"/>
            </a:endParaRPr>
          </a:p>
          <a:p>
            <a:pPr indent="0" lvl="0" marL="0" rtl="0" algn="l">
              <a:lnSpc>
                <a:spcPct val="115000"/>
              </a:lnSpc>
              <a:spcBef>
                <a:spcPts val="0"/>
              </a:spcBef>
              <a:spcAft>
                <a:spcPts val="0"/>
              </a:spcAft>
              <a:buSzPts val="1800"/>
              <a:buNone/>
            </a:pPr>
            <a:r>
              <a:t/>
            </a:r>
            <a:endParaRPr sz="2400">
              <a:latin typeface="Arial"/>
              <a:ea typeface="Arial"/>
              <a:cs typeface="Arial"/>
              <a:sym typeface="Arial"/>
            </a:endParaRPr>
          </a:p>
          <a:p>
            <a:pPr indent="0" lvl="0" marL="0" rtl="0" algn="l">
              <a:lnSpc>
                <a:spcPct val="115000"/>
              </a:lnSpc>
              <a:spcBef>
                <a:spcPts val="0"/>
              </a:spcBef>
              <a:spcAft>
                <a:spcPts val="0"/>
              </a:spcAft>
              <a:buSzPts val="1800"/>
              <a:buNone/>
            </a:pPr>
            <a:r>
              <a:t/>
            </a:r>
            <a:endParaRPr sz="2400">
              <a:latin typeface="Arial"/>
              <a:ea typeface="Arial"/>
              <a:cs typeface="Arial"/>
              <a:sym typeface="Arial"/>
            </a:endParaRPr>
          </a:p>
          <a:p>
            <a:pPr indent="0" lvl="0" marL="0" rtl="0" algn="l">
              <a:lnSpc>
                <a:spcPct val="115000"/>
              </a:lnSpc>
              <a:spcBef>
                <a:spcPts val="0"/>
              </a:spcBef>
              <a:spcAft>
                <a:spcPts val="0"/>
              </a:spcAft>
              <a:buSzPts val="1800"/>
              <a:buNone/>
            </a:pPr>
            <a:r>
              <a:t/>
            </a:r>
            <a:endParaRPr/>
          </a:p>
        </p:txBody>
      </p:sp>
      <p:sp>
        <p:nvSpPr>
          <p:cNvPr id="107" name="Google Shape;107;p8"/>
          <p:cNvSpPr txBox="1"/>
          <p:nvPr/>
        </p:nvSpPr>
        <p:spPr>
          <a:xfrm>
            <a:off x="614525" y="1918450"/>
            <a:ext cx="7350900" cy="15195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00000"/>
              </a:lnSpc>
              <a:spcBef>
                <a:spcPts val="0"/>
              </a:spcBef>
              <a:spcAft>
                <a:spcPts val="0"/>
              </a:spcAft>
              <a:buClr>
                <a:srgbClr val="0000FF"/>
              </a:buClr>
              <a:buSzPts val="2400"/>
              <a:buFont typeface="Playfair Display"/>
              <a:buChar char="●"/>
            </a:pPr>
            <a:r>
              <a:rPr b="0" i="0" lang="en" sz="2400" u="none" cap="none" strike="noStrike">
                <a:solidFill>
                  <a:srgbClr val="0000FF"/>
                </a:solidFill>
                <a:latin typeface="Playfair Display"/>
                <a:ea typeface="Playfair Display"/>
                <a:cs typeface="Playfair Display"/>
                <a:sym typeface="Playfair Display"/>
              </a:rPr>
              <a:t>If a person is undocumented but has work authorization, he/she/they can work at UCI</a:t>
            </a:r>
            <a:endParaRPr b="0" i="0" sz="1400" u="none" cap="none" strike="noStrike">
              <a:solidFill>
                <a:srgbClr val="000000"/>
              </a:solidFill>
              <a:latin typeface="Playfair Display"/>
              <a:ea typeface="Playfair Display"/>
              <a:cs typeface="Playfair Display"/>
              <a:sym typeface="Playfair Displ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t>Shattering Polarizing Representations of Undocumented People</a:t>
            </a:r>
            <a:endParaRPr/>
          </a:p>
        </p:txBody>
      </p:sp>
      <p:sp>
        <p:nvSpPr>
          <p:cNvPr id="113" name="Google Shape;113;p9"/>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t/>
            </a:r>
            <a:endParaRPr sz="2400"/>
          </a:p>
          <a:p>
            <a:pPr indent="0" lvl="0" marL="0" rtl="0" algn="l">
              <a:lnSpc>
                <a:spcPct val="100000"/>
              </a:lnSpc>
              <a:spcBef>
                <a:spcPts val="1600"/>
              </a:spcBef>
              <a:spcAft>
                <a:spcPts val="0"/>
              </a:spcAft>
              <a:buSzPts val="1800"/>
              <a:buNone/>
            </a:pPr>
            <a:r>
              <a:t/>
            </a:r>
            <a:endParaRPr sz="1400">
              <a:solidFill>
                <a:srgbClr val="000000"/>
              </a:solidFill>
              <a:latin typeface="Arial"/>
              <a:ea typeface="Arial"/>
              <a:cs typeface="Arial"/>
              <a:sym typeface="Arial"/>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1600"/>
              </a:spcAft>
              <a:buSzPts val="1800"/>
              <a:buNone/>
            </a:pPr>
            <a:r>
              <a:t/>
            </a:r>
            <a:endParaRPr/>
          </a:p>
        </p:txBody>
      </p:sp>
      <p:pic>
        <p:nvPicPr>
          <p:cNvPr id="114" name="Google Shape;114;p9"/>
          <p:cNvPicPr preferRelativeResize="0"/>
          <p:nvPr/>
        </p:nvPicPr>
        <p:blipFill rotWithShape="1">
          <a:blip r:embed="rId3">
            <a:alphaModFix/>
          </a:blip>
          <a:srcRect b="0" l="0" r="0" t="0"/>
          <a:stretch/>
        </p:blipFill>
        <p:spPr>
          <a:xfrm>
            <a:off x="1361538" y="1507450"/>
            <a:ext cx="6315075" cy="34861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