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61" r:id="rId2"/>
  </p:sldMasterIdLst>
  <p:notesMasterIdLst>
    <p:notesMasterId r:id="rId12"/>
  </p:notesMasterIdLst>
  <p:sldIdLst>
    <p:sldId id="257" r:id="rId3"/>
    <p:sldId id="261" r:id="rId4"/>
    <p:sldId id="256" r:id="rId5"/>
    <p:sldId id="296" r:id="rId6"/>
    <p:sldId id="297" r:id="rId7"/>
    <p:sldId id="299" r:id="rId8"/>
    <p:sldId id="298" r:id="rId9"/>
    <p:sldId id="300" r:id="rId10"/>
    <p:sldId id="30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3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8" autoAdjust="0"/>
    <p:restoredTop sz="71326" autoAdjust="0"/>
  </p:normalViewPr>
  <p:slideViewPr>
    <p:cSldViewPr snapToGrid="0">
      <p:cViewPr varScale="1">
        <p:scale>
          <a:sx n="68" d="100"/>
          <a:sy n="68" d="100"/>
        </p:scale>
        <p:origin x="17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CBCB0E6-21C2-46B7-AB64-DBA38FAAFC96}" type="datetimeFigureOut">
              <a:rPr lang="en-US" smtClean="0"/>
              <a:t>12/1/2022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28C9C-3930-4A76-A35A-AA60E01DD125}" type="slidenum">
              <a:rPr lang="en-US" smtClean="0"/>
              <a:t>‹#›</a:t>
            </a:fld>
            <a:endParaRPr lang="en-US"/>
          </a:p>
        </p:txBody>
      </p:sp>
    </p:spTree>
    <p:extLst>
      <p:ext uri="{BB962C8B-B14F-4D97-AF65-F5344CB8AC3E}">
        <p14:creationId xmlns:p14="http://schemas.microsoft.com/office/powerpoint/2010/main" val="3072306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729B32-A8E4-E843-A3A3-85B818FB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483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collect data in the first place? To answer a research question. It would be bad practice to aimlessly collect data that doesn’t serve a purpose, so collecting data usually begins with developing a research question the data is meant to answer. Campus climate data is no different from this, even if the research question is as vague as “How is the climate on our campus?”</a:t>
            </a:r>
          </a:p>
          <a:p>
            <a:endParaRPr lang="en-US" dirty="0"/>
          </a:p>
          <a:p>
            <a:r>
              <a:rPr lang="en-US" dirty="0"/>
              <a:t>There are several guides to crafting research questions, but the main idea is to ask a question that specifically addresses the exact issue you want to examine. “How does the climate on our campus vary based on the community member’s demographics?” is a more detailed version of the above question, but the data to answer this would still be multi-faceted.</a:t>
            </a:r>
          </a:p>
          <a:p>
            <a:endParaRPr lang="en-US" dirty="0"/>
          </a:p>
          <a:p>
            <a:r>
              <a:rPr lang="en-US" dirty="0"/>
              <a:t>As an example, we can look at a specific office that provides a specific service (e.g., counseling) and ask questions that can help inform us how the outcome varies for different groups. “Does our service help students succeed?” is fine as a research question, but it’s probably too vague if what you really wanted to know is “Does the number of times a student uses our service affect the grades they make that quarter, or their ability to graduate within four years?” The more detailed question has a specific measure of student service that you can compare to a specific outcome you’ve decided is an indicator of student success.</a:t>
            </a:r>
          </a:p>
          <a:p>
            <a:endParaRPr lang="en-US" dirty="0"/>
          </a:p>
          <a:p>
            <a:r>
              <a:rPr lang="en-US" dirty="0"/>
              <a:t>If you want to ask the more qualitative version of this question, it might be something like “</a:t>
            </a:r>
            <a:r>
              <a:rPr lang="en-US" i="1" dirty="0"/>
              <a:t>Why</a:t>
            </a:r>
            <a:r>
              <a:rPr lang="en-US" dirty="0"/>
              <a:t> does (or why doesn’t) our service affect students’ performance during that quarter, or the time it takes them to graduate?”</a:t>
            </a:r>
          </a:p>
          <a:p>
            <a:endParaRPr lang="en-US" dirty="0"/>
          </a:p>
          <a:p>
            <a:r>
              <a:rPr lang="en-US" dirty="0"/>
              <a:t>If you want to ask this question through a more equity-minded lens, it might be something like “Does this outcome or experience differ on the basis of the student’s demographic characteristics?”</a:t>
            </a:r>
          </a:p>
          <a:p>
            <a:endParaRPr lang="en-US" dirty="0"/>
          </a:p>
          <a:p>
            <a:r>
              <a:rPr lang="en-US" dirty="0"/>
              <a:t>In many cases, we’re already collecting several different types of data across the campus. Just think about all the information that’s available to faculty members about their classes. It’s not only the final letter grade in the class, but attendance, participation, engagement, and various intermediate attempts to check the students’ understanding of the material (e.g., homework or tests). Student differences usually don’t just appear in the final outcome (i.e., grades); rather, these differences often exist earlier in the pipeline, among the input factors like engagement, participation, and resources.</a:t>
            </a:r>
          </a:p>
          <a:p>
            <a:endParaRPr lang="en-US" dirty="0"/>
          </a:p>
          <a:p>
            <a:r>
              <a:rPr lang="en-US" dirty="0"/>
              <a:t>Thinking about these multiple factors can provide a lot more levers for change in reducing equity gaps. Because it no longer remains a holistic question of how to improve grades directly, but more nuanced questions of “How can the material be prepared to increase engagement from the least engaged groups?” or “How can resources be provided to encourage an equal level of participation throughout the class?” In this sense, the only real obstacle is what the university does (or does not do) to maximize the students’ ability to reach the potential they’ve already demonstrated in order to be admitted to UCI in the first place.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Examining the campus climate works the same way, with several dimensions and factors that offer levers for change in improving the overall climate and maximizing all community members’ potential to succeed.</a:t>
            </a:r>
          </a:p>
        </p:txBody>
      </p:sp>
      <p:sp>
        <p:nvSpPr>
          <p:cNvPr id="4" name="Slide Number Placeholder 3"/>
          <p:cNvSpPr>
            <a:spLocks noGrp="1"/>
          </p:cNvSpPr>
          <p:nvPr>
            <p:ph type="sldNum" sz="quarter" idx="5"/>
          </p:nvPr>
        </p:nvSpPr>
        <p:spPr/>
        <p:txBody>
          <a:bodyPr/>
          <a:lstStyle/>
          <a:p>
            <a:fld id="{BD628C9C-3930-4A76-A35A-AA60E01DD125}" type="slidenum">
              <a:rPr lang="en-US" smtClean="0"/>
              <a:t>2</a:t>
            </a:fld>
            <a:endParaRPr lang="en-US"/>
          </a:p>
        </p:txBody>
      </p:sp>
    </p:spTree>
    <p:extLst>
      <p:ext uri="{BB962C8B-B14F-4D97-AF65-F5344CB8AC3E}">
        <p14:creationId xmlns:p14="http://schemas.microsoft.com/office/powerpoint/2010/main" val="325751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purposes of this discussion, campus climate is the institutional context of community members’ attitudes, perceptions, behaviors, and expectations, which can be influenced</a:t>
            </a:r>
            <a:r>
              <a:rPr lang="en-US" baseline="0" dirty="0"/>
              <a:t> by policies and practices internal and external to the university’s campus. [See also: Hurtado et al. (1998, 2008)]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Campus climate definitions in the literature are varied, but they aren’t necessarily contradictory. More than anything, this points to the broad and complex nature of what campus climate actually is, which is why even this definition based on the consolidation of decades of research is still very broad.</a:t>
            </a:r>
            <a:endParaRPr lang="en-US" dirty="0"/>
          </a:p>
          <a:p>
            <a:endParaRPr lang="en-US" dirty="0"/>
          </a:p>
          <a:p>
            <a:r>
              <a:rPr lang="en-US" dirty="0"/>
              <a:t>When trying to define campus climate, it may help to think about it as a metaphor. “How would you define the concept of climate (related to weather)?” It essentially amounts to patterns and systems of weather observed over a long period of time. We measure the temperature, humidity, rainfall, and other factors, but we don’t ever really measure the “climate” as much as we say the climate is a combination of these things.</a:t>
            </a:r>
          </a:p>
          <a:p>
            <a:endParaRPr lang="en-US" dirty="0"/>
          </a:p>
          <a:p>
            <a:r>
              <a:rPr lang="en-US" dirty="0"/>
              <a:t>Defining and measuring campus climate works similarly. Hurtado and colleagues’ extensive review of the research literature suggested there were four dimensions of campus climate in terms of educational programs and practices: historical legacy of inclusion, compositional diversity, psychological, and behavioral.</a:t>
            </a:r>
          </a:p>
        </p:txBody>
      </p:sp>
      <p:sp>
        <p:nvSpPr>
          <p:cNvPr id="4" name="Slide Number Placeholder 3"/>
          <p:cNvSpPr>
            <a:spLocks noGrp="1"/>
          </p:cNvSpPr>
          <p:nvPr>
            <p:ph type="sldNum" sz="quarter" idx="5"/>
          </p:nvPr>
        </p:nvSpPr>
        <p:spPr/>
        <p:txBody>
          <a:bodyPr/>
          <a:lstStyle/>
          <a:p>
            <a:fld id="{BD628C9C-3930-4A76-A35A-AA60E01DD125}" type="slidenum">
              <a:rPr lang="en-US" smtClean="0"/>
              <a:t>3</a:t>
            </a:fld>
            <a:endParaRPr lang="en-US"/>
          </a:p>
        </p:txBody>
      </p:sp>
    </p:spTree>
    <p:extLst>
      <p:ext uri="{BB962C8B-B14F-4D97-AF65-F5344CB8AC3E}">
        <p14:creationId xmlns:p14="http://schemas.microsoft.com/office/powerpoint/2010/main" val="204821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key point is that assessing climate is a complicated and comprehensive process. Much of the data we collect is related to the campus climate or represents some aspect of the campus climate, but it’s rare that we can point to any one measure and say it represents campus climate as a whole.</a:t>
            </a:r>
            <a:endParaRPr lang="en-US" dirty="0"/>
          </a:p>
          <a:p>
            <a:endParaRPr lang="en-US" dirty="0"/>
          </a:p>
          <a:p>
            <a:r>
              <a:rPr lang="en-US" dirty="0"/>
              <a:t>The diagram shows that the historical dimension influences all three other dimensions,</a:t>
            </a:r>
            <a:r>
              <a:rPr lang="en-US" baseline="0" dirty="0"/>
              <a:t> and</a:t>
            </a:r>
            <a:r>
              <a:rPr lang="en-US" dirty="0"/>
              <a:t> the compositional</a:t>
            </a:r>
            <a:r>
              <a:rPr lang="en-US" baseline="0" dirty="0"/>
              <a:t> diversity affects the psychological and behavioral dimensions. The psychological and behavioral dimensions relate to each other, but don’t retroactively influence historical legacy or the diversity composition at the time the climate is measured.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also the government/policy and sociohistorical contexts that influence the entire framework. Beyond the historical legacy of excluding certain groups, campus climate could be affected by political attempts to devalue the very topics faculty spend their careers researching, or federal policies could refuse to recognize an individual’s stated gender identity. </a:t>
            </a:r>
            <a:r>
              <a:rPr lang="en-US" baseline="0" dirty="0"/>
              <a:t>On the other hand, federal policies also include financial aid programs and affirmative action legislation that allow greater access to higher education for many groups, and laws that guarantee equal pay and equity in extracurricular offerings.</a:t>
            </a:r>
            <a:endParaRPr lang="en-US" dirty="0"/>
          </a:p>
        </p:txBody>
      </p:sp>
      <p:sp>
        <p:nvSpPr>
          <p:cNvPr id="4" name="Slide Number Placeholder 3"/>
          <p:cNvSpPr>
            <a:spLocks noGrp="1"/>
          </p:cNvSpPr>
          <p:nvPr>
            <p:ph type="sldNum" sz="quarter" idx="10"/>
          </p:nvPr>
        </p:nvSpPr>
        <p:spPr/>
        <p:txBody>
          <a:bodyPr/>
          <a:lstStyle/>
          <a:p>
            <a:fld id="{C9A7BAC5-AF81-4314-9F97-E559FE14EDFA}" type="slidenum">
              <a:rPr lang="en-US" smtClean="0"/>
              <a:t>4</a:t>
            </a:fld>
            <a:endParaRPr lang="en-US" dirty="0"/>
          </a:p>
        </p:txBody>
      </p:sp>
    </p:spTree>
    <p:extLst>
      <p:ext uri="{BB962C8B-B14F-4D97-AF65-F5344CB8AC3E}">
        <p14:creationId xmlns:p14="http://schemas.microsoft.com/office/powerpoint/2010/main" val="867750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university, we try to address all four dimensions, but most measures (e.g., surveys) will only be able to address the psychological and behavioral dimensions,</a:t>
            </a:r>
            <a:r>
              <a:rPr lang="en-US" baseline="0" dirty="0"/>
              <a:t> especially if they weren’t intentionally designed to examine structural diversity or how the climate relates to certain identity groups. This is largely due to research methods that must rely on self-reported data.</a:t>
            </a:r>
          </a:p>
          <a:p>
            <a:endParaRPr lang="en-US" dirty="0"/>
          </a:p>
          <a:p>
            <a:r>
              <a:rPr lang="en-US" dirty="0"/>
              <a:t>Typically, campus climate research focuses on these two dimensions while examining structural diversity indirectly or independently from the survey measures</a:t>
            </a:r>
            <a:r>
              <a:rPr lang="en-US" baseline="0" dirty="0"/>
              <a:t>. There are several methods of assessing structural diversity beyond using surveys, although a survey can still provide information about </a:t>
            </a:r>
            <a:r>
              <a:rPr lang="en-US" i="1" baseline="0" dirty="0"/>
              <a:t>perceptions</a:t>
            </a:r>
            <a:r>
              <a:rPr lang="en-US" baseline="0" dirty="0"/>
              <a:t> of structural diversity and the campus’s priorities to influence it.</a:t>
            </a:r>
          </a:p>
          <a:p>
            <a:endParaRPr lang="en-US" baseline="0" dirty="0"/>
          </a:p>
          <a:p>
            <a:r>
              <a:rPr lang="en-US" baseline="0" dirty="0"/>
              <a:t>But it should be noted that campus climate isn’t only able to be assessed by survey results or even participatory research in general. The very structure of the campus itself influences the climate, just like how geographical features like high elevation and mountainous terrain can determine weather patterns for a region.</a:t>
            </a:r>
          </a:p>
        </p:txBody>
      </p:sp>
      <p:sp>
        <p:nvSpPr>
          <p:cNvPr id="4" name="Slide Number Placeholder 3"/>
          <p:cNvSpPr>
            <a:spLocks noGrp="1"/>
          </p:cNvSpPr>
          <p:nvPr>
            <p:ph type="sldNum" sz="quarter" idx="10"/>
          </p:nvPr>
        </p:nvSpPr>
        <p:spPr/>
        <p:txBody>
          <a:bodyPr/>
          <a:lstStyle/>
          <a:p>
            <a:fld id="{C9A7BAC5-AF81-4314-9F97-E559FE14EDFA}" type="slidenum">
              <a:rPr lang="en-US" smtClean="0"/>
              <a:t>5</a:t>
            </a:fld>
            <a:endParaRPr lang="en-US" dirty="0"/>
          </a:p>
        </p:txBody>
      </p:sp>
    </p:spTree>
    <p:extLst>
      <p:ext uri="{BB962C8B-B14F-4D97-AF65-F5344CB8AC3E}">
        <p14:creationId xmlns:p14="http://schemas.microsoft.com/office/powerpoint/2010/main" val="595259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more recent research suggests there is an additional dimension that can help complete the campus climate framework: the organizational/structural dimension. This organizational/structural dimension can be seen as a combination of the other four. [See also: </a:t>
            </a:r>
            <a:r>
              <a:rPr lang="en-US" dirty="0" err="1"/>
              <a:t>Milem</a:t>
            </a:r>
            <a:r>
              <a:rPr lang="en-US" dirty="0"/>
              <a:t>, Chang, &amp; Antonio (2005)]</a:t>
            </a:r>
          </a:p>
          <a:p>
            <a:endParaRPr lang="en-US" dirty="0"/>
          </a:p>
          <a:p>
            <a:r>
              <a:rPr lang="en-US" dirty="0"/>
              <a:t>It explains how benefits for some groups become embedded in the very institutional structures and organizational processes themselves. For example: if the campus has a tendency towards search committees being demographically and/or ideologically homogeneous (or if the campus doesn’t have policies to prevent homogeneous search committees), these searches will likely end up hiring people who are similar to the committee. If this occurs in an already toxic climate, then that climate isn’t likely to improve.</a:t>
            </a:r>
          </a:p>
        </p:txBody>
      </p:sp>
      <p:sp>
        <p:nvSpPr>
          <p:cNvPr id="4" name="Slide Number Placeholder 3"/>
          <p:cNvSpPr>
            <a:spLocks noGrp="1"/>
          </p:cNvSpPr>
          <p:nvPr>
            <p:ph type="sldNum" sz="quarter" idx="5"/>
          </p:nvPr>
        </p:nvSpPr>
        <p:spPr/>
        <p:txBody>
          <a:bodyPr/>
          <a:lstStyle/>
          <a:p>
            <a:fld id="{BD628C9C-3930-4A76-A35A-AA60E01DD125}" type="slidenum">
              <a:rPr lang="en-US" smtClean="0"/>
              <a:t>6</a:t>
            </a:fld>
            <a:endParaRPr lang="en-US"/>
          </a:p>
        </p:txBody>
      </p:sp>
    </p:spTree>
    <p:extLst>
      <p:ext uri="{BB962C8B-B14F-4D97-AF65-F5344CB8AC3E}">
        <p14:creationId xmlns:p14="http://schemas.microsoft.com/office/powerpoint/2010/main" val="2713826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given examination of campus climate, there are actually two (or three) types of climate: the objective climate, the perceived climate, and the felt/experienced climate. [See also: Hart &amp; </a:t>
            </a:r>
            <a:r>
              <a:rPr lang="en-US" dirty="0" err="1"/>
              <a:t>Fellabaum</a:t>
            </a:r>
            <a:r>
              <a:rPr lang="en-US" dirty="0"/>
              <a:t> (2008)]</a:t>
            </a:r>
          </a:p>
          <a:p>
            <a:endParaRPr lang="en-US" dirty="0"/>
          </a:p>
          <a:p>
            <a:r>
              <a:rPr lang="en-US" dirty="0"/>
              <a:t>For the sake of brevity, let’s call the perceived and felt climates interchangeable; the key point is that the version of the climate we report or discuss is often reflected by the type of data we collect. Self-reported data is more likely to reflect the perceived climate, while institutional data and records are more likely to reflect the objective climate. Neither one of these is more valuable than the other, however. And in both cases, we’re still measuring aspects of the climate rather than a direct measure of the climate as a whole.</a:t>
            </a:r>
          </a:p>
          <a:p>
            <a:endParaRPr lang="en-US" dirty="0"/>
          </a:p>
          <a:p>
            <a:r>
              <a:rPr lang="en-US" dirty="0"/>
              <a:t>So, if we aren’t measuring campus climate directly, what are the different aspects of campus climate we’re using as a proxy?</a:t>
            </a:r>
          </a:p>
          <a:p>
            <a:endParaRPr lang="en-US" dirty="0"/>
          </a:p>
          <a:p>
            <a:r>
              <a:rPr lang="en-US" dirty="0"/>
              <a:t>The three major dimensions of subjective campus climate proxies indicated by meta-analyses in the literature are: personal experiences and observations, perceptions of the environment and its aspects, and beliefs about or responses to institutional actions and policies. [See also: Hurtado et al. (2008)] Most climate surveys that rely on self-reported data will ask questions of this nature.</a:t>
            </a:r>
          </a:p>
          <a:p>
            <a:endParaRPr lang="en-US" dirty="0"/>
          </a:p>
          <a:p>
            <a:endParaRPr lang="en-US" dirty="0"/>
          </a:p>
        </p:txBody>
      </p:sp>
      <p:sp>
        <p:nvSpPr>
          <p:cNvPr id="4" name="Slide Number Placeholder 3"/>
          <p:cNvSpPr>
            <a:spLocks noGrp="1"/>
          </p:cNvSpPr>
          <p:nvPr>
            <p:ph type="sldNum" sz="quarter" idx="5"/>
          </p:nvPr>
        </p:nvSpPr>
        <p:spPr/>
        <p:txBody>
          <a:bodyPr/>
          <a:lstStyle/>
          <a:p>
            <a:fld id="{BD628C9C-3930-4A76-A35A-AA60E01DD125}" type="slidenum">
              <a:rPr lang="en-US" smtClean="0"/>
              <a:t>7</a:t>
            </a:fld>
            <a:endParaRPr lang="en-US"/>
          </a:p>
        </p:txBody>
      </p:sp>
    </p:spTree>
    <p:extLst>
      <p:ext uri="{BB962C8B-B14F-4D97-AF65-F5344CB8AC3E}">
        <p14:creationId xmlns:p14="http://schemas.microsoft.com/office/powerpoint/2010/main" val="276739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using surveys as a proxy for campus climate, we’re often limited to the psychological and behavioral dimensions due to the self-reported nature of this data. But as mentioned before, climate includes the objective climate as well as the perceived or experienced climate. Here are some objective examples, keeping in mind we’re not just limited to these categories in and of themselves. We can further examine specific aspects of these categories, and we can take a more nuanced view of these categories and their aspects from a variety of angles.</a:t>
            </a:r>
          </a:p>
          <a:p>
            <a:endParaRPr lang="en-US" dirty="0"/>
          </a:p>
          <a:p>
            <a:r>
              <a:rPr lang="en-US" dirty="0"/>
              <a:t>Do you have any other examples? When thinking about measuring the climate, consider revisiting the question of what data you currently collect and how it can be used to examine the climate and any possible equity gaps within.</a:t>
            </a:r>
          </a:p>
        </p:txBody>
      </p:sp>
      <p:sp>
        <p:nvSpPr>
          <p:cNvPr id="4" name="Slide Number Placeholder 3"/>
          <p:cNvSpPr>
            <a:spLocks noGrp="1"/>
          </p:cNvSpPr>
          <p:nvPr>
            <p:ph type="sldNum" sz="quarter" idx="5"/>
          </p:nvPr>
        </p:nvSpPr>
        <p:spPr/>
        <p:txBody>
          <a:bodyPr/>
          <a:lstStyle/>
          <a:p>
            <a:fld id="{BD628C9C-3930-4A76-A35A-AA60E01DD125}" type="slidenum">
              <a:rPr lang="en-US" smtClean="0"/>
              <a:t>8</a:t>
            </a:fld>
            <a:endParaRPr lang="en-US"/>
          </a:p>
        </p:txBody>
      </p:sp>
    </p:spTree>
    <p:extLst>
      <p:ext uri="{BB962C8B-B14F-4D97-AF65-F5344CB8AC3E}">
        <p14:creationId xmlns:p14="http://schemas.microsoft.com/office/powerpoint/2010/main" val="2772639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628C9C-3930-4A76-A35A-AA60E01DD125}" type="slidenum">
              <a:rPr lang="en-US" smtClean="0"/>
              <a:t>9</a:t>
            </a:fld>
            <a:endParaRPr lang="en-US"/>
          </a:p>
        </p:txBody>
      </p:sp>
    </p:spTree>
    <p:extLst>
      <p:ext uri="{BB962C8B-B14F-4D97-AF65-F5344CB8AC3E}">
        <p14:creationId xmlns:p14="http://schemas.microsoft.com/office/powerpoint/2010/main" val="10986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62921" y="104930"/>
            <a:ext cx="7663722" cy="586881"/>
          </a:xfrm>
        </p:spPr>
        <p:txBody>
          <a:bodyPr anchor="b">
            <a:normAutofit/>
          </a:bodyPr>
          <a:lstStyle>
            <a:lvl1pPr algn="r">
              <a:defRPr sz="3200" baseline="0">
                <a:solidFill>
                  <a:schemeClr val="bg1"/>
                </a:solidFill>
                <a:latin typeface="Arial" panose="020B0604020202020204" pitchFamily="34" charset="0"/>
                <a:cs typeface="Arial" panose="020B0604020202020204" pitchFamily="34" charset="0"/>
              </a:defRPr>
            </a:lvl1pPr>
          </a:lstStyle>
          <a:p>
            <a:r>
              <a:rPr lang="en-US" dirty="0"/>
              <a:t>Name of Slide</a:t>
            </a:r>
          </a:p>
        </p:txBody>
      </p:sp>
      <p:sp>
        <p:nvSpPr>
          <p:cNvPr id="3" name="Subtitle 2"/>
          <p:cNvSpPr>
            <a:spLocks noGrp="1"/>
          </p:cNvSpPr>
          <p:nvPr>
            <p:ph type="subTitle" idx="1"/>
          </p:nvPr>
        </p:nvSpPr>
        <p:spPr>
          <a:xfrm>
            <a:off x="1143000" y="1319134"/>
            <a:ext cx="6858000" cy="3938666"/>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839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A64D3C-C2D0-4C88-98BB-BFFCDF57C4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FA330-9C43-40C4-B9F6-CF8BC92DCCC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userDrawn="1"/>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a:t>Name of Slide</a:t>
            </a:r>
            <a:endParaRPr lang="en-US" dirty="0"/>
          </a:p>
        </p:txBody>
      </p:sp>
    </p:spTree>
    <p:extLst>
      <p:ext uri="{BB962C8B-B14F-4D97-AF65-F5344CB8AC3E}">
        <p14:creationId xmlns:p14="http://schemas.microsoft.com/office/powerpoint/2010/main" val="21230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A64D3C-C2D0-4C88-98BB-BFFCDF57C4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FA330-9C43-40C4-B9F6-CF8BC92DCCC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userDrawn="1"/>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a:t>Name of Slide</a:t>
            </a:r>
            <a:endParaRPr lang="en-US" dirty="0"/>
          </a:p>
        </p:txBody>
      </p:sp>
    </p:spTree>
    <p:extLst>
      <p:ext uri="{BB962C8B-B14F-4D97-AF65-F5344CB8AC3E}">
        <p14:creationId xmlns:p14="http://schemas.microsoft.com/office/powerpoint/2010/main" val="397465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A64D3C-C2D0-4C88-98BB-BFFCDF57C4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FA330-9C43-40C4-B9F6-CF8BC92DCCC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62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700"/>
            </a:lvl1pPr>
          </a:lstStyle>
          <a:p>
            <a:r>
              <a:rPr lang="en-US" dirty="0"/>
              <a:t>Click to edit Master title style</a:t>
            </a:r>
          </a:p>
        </p:txBody>
      </p:sp>
      <p:sp>
        <p:nvSpPr>
          <p:cNvPr id="3" name="Content Placeholder 2"/>
          <p:cNvSpPr>
            <a:spLocks noGrp="1"/>
          </p:cNvSpPr>
          <p:nvPr>
            <p:ph idx="1"/>
          </p:nvPr>
        </p:nvSpPr>
        <p:spPr/>
        <p:txBody>
          <a:bodyPr/>
          <a:lstStyle>
            <a:lvl1pPr>
              <a:buClr>
                <a:srgbClr val="1D5A90"/>
              </a:buClr>
              <a:defRPr sz="1500">
                <a:solidFill>
                  <a:srgbClr val="4E504F"/>
                </a:solidFill>
              </a:defRPr>
            </a:lvl1pPr>
            <a:lvl2pPr>
              <a:buClr>
                <a:srgbClr val="1D5A90"/>
              </a:buClr>
              <a:defRPr sz="1350">
                <a:solidFill>
                  <a:srgbClr val="4E504F"/>
                </a:solidFill>
              </a:defRPr>
            </a:lvl2pPr>
            <a:lvl3pPr>
              <a:buClr>
                <a:srgbClr val="1D5A90"/>
              </a:buClr>
              <a:defRPr sz="1200">
                <a:solidFill>
                  <a:srgbClr val="4E504F"/>
                </a:solidFill>
              </a:defRPr>
            </a:lvl3pPr>
            <a:lvl4pPr>
              <a:buClr>
                <a:srgbClr val="1D5A90"/>
              </a:buClr>
              <a:defRPr sz="1200">
                <a:solidFill>
                  <a:srgbClr val="4E504F"/>
                </a:solidFill>
              </a:defRPr>
            </a:lvl4pPr>
            <a:lvl5pPr>
              <a:buClr>
                <a:srgbClr val="1D5A90"/>
              </a:buClr>
              <a:defRPr sz="1050">
                <a:solidFill>
                  <a:srgbClr val="4E504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407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700"/>
            </a:lvl1pPr>
          </a:lstStyle>
          <a:p>
            <a:r>
              <a:rPr lang="en-US" dirty="0"/>
              <a:t>Click to edit Master title style</a:t>
            </a:r>
          </a:p>
        </p:txBody>
      </p:sp>
      <p:sp>
        <p:nvSpPr>
          <p:cNvPr id="3" name="Content Placeholder 2"/>
          <p:cNvSpPr>
            <a:spLocks noGrp="1"/>
          </p:cNvSpPr>
          <p:nvPr>
            <p:ph sz="half" idx="1"/>
          </p:nvPr>
        </p:nvSpPr>
        <p:spPr>
          <a:xfrm>
            <a:off x="457200" y="2146711"/>
            <a:ext cx="4114800" cy="3979453"/>
          </a:xfrm>
        </p:spPr>
        <p:txBody>
          <a:bodyPr/>
          <a:lstStyle>
            <a:lvl1pPr>
              <a:buClr>
                <a:srgbClr val="1D5A90"/>
              </a:buClr>
              <a:defRPr sz="1500">
                <a:solidFill>
                  <a:srgbClr val="4E504F"/>
                </a:solidFill>
              </a:defRPr>
            </a:lvl1pPr>
            <a:lvl2pPr>
              <a:buClr>
                <a:srgbClr val="1D5A90"/>
              </a:buClr>
              <a:defRPr sz="1350">
                <a:solidFill>
                  <a:srgbClr val="4E504F"/>
                </a:solidFill>
              </a:defRPr>
            </a:lvl2pPr>
            <a:lvl3pPr>
              <a:buClr>
                <a:srgbClr val="1D5A90"/>
              </a:buClr>
              <a:defRPr sz="1200">
                <a:solidFill>
                  <a:srgbClr val="4E504F"/>
                </a:solidFill>
              </a:defRPr>
            </a:lvl3pPr>
            <a:lvl4pPr>
              <a:buClr>
                <a:srgbClr val="1D5A90"/>
              </a:buClr>
              <a:defRPr sz="1200">
                <a:solidFill>
                  <a:srgbClr val="4E504F"/>
                </a:solidFill>
              </a:defRPr>
            </a:lvl4pPr>
            <a:lvl5pPr>
              <a:buClr>
                <a:srgbClr val="1D5A90"/>
              </a:buClr>
              <a:defRPr sz="1050">
                <a:solidFill>
                  <a:srgbClr val="4E504F"/>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9323" y="6522526"/>
            <a:ext cx="2133600" cy="365125"/>
          </a:xfrm>
          <a:prstGeom prst="rect">
            <a:avLst/>
          </a:prstGeom>
        </p:spPr>
        <p:txBody>
          <a:bodyPr/>
          <a:lstStyle/>
          <a:p>
            <a:fld id="{7EB8B218-9882-084B-BF4F-73CD659234A6}" type="datetime1">
              <a:rPr lang="en-US" smtClean="0"/>
              <a:t>12/1/2022</a:t>
            </a:fld>
            <a:endParaRPr lang="en-US"/>
          </a:p>
        </p:txBody>
      </p:sp>
      <p:sp>
        <p:nvSpPr>
          <p:cNvPr id="6" name="Footer Placeholder 5"/>
          <p:cNvSpPr>
            <a:spLocks noGrp="1"/>
          </p:cNvSpPr>
          <p:nvPr>
            <p:ph type="ftr" sz="quarter" idx="11"/>
          </p:nvPr>
        </p:nvSpPr>
        <p:spPr>
          <a:xfrm>
            <a:off x="3124200" y="6507421"/>
            <a:ext cx="2895600" cy="365125"/>
          </a:xfrm>
          <a:prstGeom prst="rect">
            <a:avLst/>
          </a:prstGeom>
        </p:spPr>
        <p:txBody>
          <a:bodyPr/>
          <a:lstStyle/>
          <a:p>
            <a:r>
              <a:rPr lang="en-US"/>
              <a:t>Presentation Name</a:t>
            </a:r>
          </a:p>
        </p:txBody>
      </p:sp>
      <p:sp>
        <p:nvSpPr>
          <p:cNvPr id="7" name="Slide Number Placeholder 6"/>
          <p:cNvSpPr>
            <a:spLocks noGrp="1"/>
          </p:cNvSpPr>
          <p:nvPr>
            <p:ph type="sldNum" sz="quarter" idx="12"/>
          </p:nvPr>
        </p:nvSpPr>
        <p:spPr>
          <a:xfrm>
            <a:off x="6987461" y="6496100"/>
            <a:ext cx="2133600" cy="365125"/>
          </a:xfrm>
          <a:prstGeom prst="rect">
            <a:avLst/>
          </a:prstGeom>
        </p:spPr>
        <p:txBody>
          <a:bodyPr/>
          <a:lstStyle/>
          <a:p>
            <a:fld id="{0E806263-86C0-1C41-A2C6-E3B4E633ECBC}" type="slidenum">
              <a:rPr lang="en-US" smtClean="0"/>
              <a:t>‹#›</a:t>
            </a:fld>
            <a:endParaRPr lang="en-US"/>
          </a:p>
        </p:txBody>
      </p:sp>
      <p:sp>
        <p:nvSpPr>
          <p:cNvPr id="8" name="Picture Placeholder 2">
            <a:extLst>
              <a:ext uri="{FF2B5EF4-FFF2-40B4-BE49-F238E27FC236}">
                <a16:creationId xmlns:a16="http://schemas.microsoft.com/office/drawing/2014/main" id="{6206AFDB-CC83-BA47-8D4F-F315C3E91227}"/>
              </a:ext>
            </a:extLst>
          </p:cNvPr>
          <p:cNvSpPr>
            <a:spLocks noGrp="1"/>
          </p:cNvSpPr>
          <p:nvPr>
            <p:ph type="pic" idx="13"/>
          </p:nvPr>
        </p:nvSpPr>
        <p:spPr>
          <a:xfrm>
            <a:off x="4687502" y="2146711"/>
            <a:ext cx="3999297" cy="397945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3448960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9323" y="6522526"/>
            <a:ext cx="2133600" cy="365125"/>
          </a:xfrm>
          <a:prstGeom prst="rect">
            <a:avLst/>
          </a:prstGeom>
        </p:spPr>
        <p:txBody>
          <a:bodyPr/>
          <a:lstStyle/>
          <a:p>
            <a:fld id="{0D8F1C66-37F3-5D43-AEDC-E6800736CABC}" type="datetime1">
              <a:rPr lang="en-US" smtClean="0"/>
              <a:t>12/1/2022</a:t>
            </a:fld>
            <a:endParaRPr lang="en-US"/>
          </a:p>
        </p:txBody>
      </p:sp>
      <p:sp>
        <p:nvSpPr>
          <p:cNvPr id="5" name="Footer Placeholder 4"/>
          <p:cNvSpPr>
            <a:spLocks noGrp="1"/>
          </p:cNvSpPr>
          <p:nvPr>
            <p:ph type="ftr" sz="quarter" idx="11"/>
          </p:nvPr>
        </p:nvSpPr>
        <p:spPr>
          <a:xfrm>
            <a:off x="3124200" y="6507421"/>
            <a:ext cx="2895600" cy="365125"/>
          </a:xfrm>
          <a:prstGeom prst="rect">
            <a:avLst/>
          </a:prstGeom>
        </p:spPr>
        <p:txBody>
          <a:bodyPr/>
          <a:lstStyle/>
          <a:p>
            <a:r>
              <a:rPr lang="en-US"/>
              <a:t>Presentation Name</a:t>
            </a:r>
          </a:p>
        </p:txBody>
      </p:sp>
      <p:sp>
        <p:nvSpPr>
          <p:cNvPr id="6" name="Slide Number Placeholder 5"/>
          <p:cNvSpPr>
            <a:spLocks noGrp="1"/>
          </p:cNvSpPr>
          <p:nvPr>
            <p:ph type="sldNum" sz="quarter" idx="12"/>
          </p:nvPr>
        </p:nvSpPr>
        <p:spPr>
          <a:xfrm>
            <a:off x="6987461" y="6496100"/>
            <a:ext cx="2133600" cy="365125"/>
          </a:xfrm>
          <a:prstGeom prst="rect">
            <a:avLst/>
          </a:prstGeom>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1816516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Date Placeholder 2"/>
          <p:cNvSpPr>
            <a:spLocks noGrp="1"/>
          </p:cNvSpPr>
          <p:nvPr>
            <p:ph type="dt" sz="half" idx="10"/>
          </p:nvPr>
        </p:nvSpPr>
        <p:spPr>
          <a:xfrm>
            <a:off x="39323" y="6522526"/>
            <a:ext cx="2133600" cy="365125"/>
          </a:xfrm>
          <a:prstGeom prst="rect">
            <a:avLst/>
          </a:prstGeom>
        </p:spPr>
        <p:txBody>
          <a:bodyPr/>
          <a:lstStyle/>
          <a:p>
            <a:fld id="{6C7BD179-8753-C741-B2CD-8ACDA456F864}" type="datetime1">
              <a:rPr lang="en-US" smtClean="0"/>
              <a:t>12/1/2022</a:t>
            </a:fld>
            <a:endParaRPr lang="en-US"/>
          </a:p>
        </p:txBody>
      </p:sp>
      <p:sp>
        <p:nvSpPr>
          <p:cNvPr id="4" name="Footer Placeholder 3"/>
          <p:cNvSpPr>
            <a:spLocks noGrp="1"/>
          </p:cNvSpPr>
          <p:nvPr>
            <p:ph type="ftr" sz="quarter" idx="11"/>
          </p:nvPr>
        </p:nvSpPr>
        <p:spPr>
          <a:xfrm>
            <a:off x="3124200" y="6507421"/>
            <a:ext cx="2895600" cy="365125"/>
          </a:xfrm>
          <a:prstGeom prst="rect">
            <a:avLst/>
          </a:prstGeom>
        </p:spPr>
        <p:txBody>
          <a:bodyPr/>
          <a:lstStyle/>
          <a:p>
            <a:r>
              <a:rPr lang="en-US"/>
              <a:t>Presentation Name</a:t>
            </a:r>
          </a:p>
        </p:txBody>
      </p:sp>
      <p:sp>
        <p:nvSpPr>
          <p:cNvPr id="5" name="Slide Number Placeholder 4"/>
          <p:cNvSpPr>
            <a:spLocks noGrp="1"/>
          </p:cNvSpPr>
          <p:nvPr>
            <p:ph type="sldNum" sz="quarter" idx="12"/>
          </p:nvPr>
        </p:nvSpPr>
        <p:spPr>
          <a:xfrm>
            <a:off x="6987461" y="6496100"/>
            <a:ext cx="2133600" cy="365125"/>
          </a:xfrm>
          <a:prstGeom prst="rect">
            <a:avLst/>
          </a:prstGeom>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2971673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700"/>
            </a:lvl1pPr>
          </a:lstStyle>
          <a:p>
            <a:r>
              <a:rPr lang="en-US" dirty="0"/>
              <a:t>Click to edit Master title style</a:t>
            </a:r>
          </a:p>
        </p:txBody>
      </p:sp>
      <p:sp>
        <p:nvSpPr>
          <p:cNvPr id="3" name="Content Placeholder 2"/>
          <p:cNvSpPr>
            <a:spLocks noGrp="1"/>
          </p:cNvSpPr>
          <p:nvPr>
            <p:ph sz="half" idx="1"/>
          </p:nvPr>
        </p:nvSpPr>
        <p:spPr>
          <a:xfrm>
            <a:off x="457200" y="2146711"/>
            <a:ext cx="4114800" cy="3979453"/>
          </a:xfrm>
        </p:spPr>
        <p:txBody>
          <a:bodyPr/>
          <a:lstStyle>
            <a:lvl1pPr>
              <a:buClr>
                <a:srgbClr val="1D5A90"/>
              </a:buClr>
              <a:defRPr sz="1800">
                <a:solidFill>
                  <a:srgbClr val="4E504F"/>
                </a:solidFill>
              </a:defRPr>
            </a:lvl1pPr>
            <a:lvl2pPr>
              <a:buClr>
                <a:srgbClr val="1D5A90"/>
              </a:buClr>
              <a:defRPr sz="1350">
                <a:solidFill>
                  <a:srgbClr val="4E504F"/>
                </a:solidFill>
              </a:defRPr>
            </a:lvl2pPr>
            <a:lvl3pPr>
              <a:buClr>
                <a:srgbClr val="1D5A90"/>
              </a:buClr>
              <a:defRPr sz="1200">
                <a:solidFill>
                  <a:srgbClr val="4E504F"/>
                </a:solidFill>
              </a:defRPr>
            </a:lvl3pPr>
            <a:lvl4pPr>
              <a:buClr>
                <a:srgbClr val="1D5A90"/>
              </a:buClr>
              <a:defRPr sz="1200">
                <a:solidFill>
                  <a:srgbClr val="4E504F"/>
                </a:solidFill>
              </a:defRPr>
            </a:lvl4pPr>
            <a:lvl5pPr>
              <a:buClr>
                <a:srgbClr val="1D5A90"/>
              </a:buClr>
              <a:defRPr sz="1050">
                <a:solidFill>
                  <a:srgbClr val="4E504F"/>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9323" y="6522526"/>
            <a:ext cx="2133600" cy="365125"/>
          </a:xfrm>
          <a:prstGeom prst="rect">
            <a:avLst/>
          </a:prstGeom>
        </p:spPr>
        <p:txBody>
          <a:bodyPr/>
          <a:lstStyle/>
          <a:p>
            <a:fld id="{7EB8B218-9882-084B-BF4F-73CD659234A6}" type="datetime1">
              <a:rPr lang="en-US" smtClean="0"/>
              <a:t>12/1/2022</a:t>
            </a:fld>
            <a:endParaRPr lang="en-US"/>
          </a:p>
        </p:txBody>
      </p:sp>
      <p:sp>
        <p:nvSpPr>
          <p:cNvPr id="6" name="Footer Placeholder 5"/>
          <p:cNvSpPr>
            <a:spLocks noGrp="1"/>
          </p:cNvSpPr>
          <p:nvPr>
            <p:ph type="ftr" sz="quarter" idx="11"/>
          </p:nvPr>
        </p:nvSpPr>
        <p:spPr>
          <a:xfrm>
            <a:off x="3124200" y="6507421"/>
            <a:ext cx="2895600" cy="365125"/>
          </a:xfrm>
          <a:prstGeom prst="rect">
            <a:avLst/>
          </a:prstGeom>
        </p:spPr>
        <p:txBody>
          <a:bodyPr/>
          <a:lstStyle/>
          <a:p>
            <a:r>
              <a:rPr lang="en-US"/>
              <a:t>Presentation Name</a:t>
            </a:r>
          </a:p>
        </p:txBody>
      </p:sp>
      <p:sp>
        <p:nvSpPr>
          <p:cNvPr id="7" name="Slide Number Placeholder 6"/>
          <p:cNvSpPr>
            <a:spLocks noGrp="1"/>
          </p:cNvSpPr>
          <p:nvPr>
            <p:ph type="sldNum" sz="quarter" idx="12"/>
          </p:nvPr>
        </p:nvSpPr>
        <p:spPr>
          <a:xfrm>
            <a:off x="6987461" y="6496100"/>
            <a:ext cx="2133600" cy="365125"/>
          </a:xfrm>
          <a:prstGeom prst="rect">
            <a:avLst/>
          </a:prstGeom>
        </p:spPr>
        <p:txBody>
          <a:bodyPr/>
          <a:lstStyle/>
          <a:p>
            <a:fld id="{0E806263-86C0-1C41-A2C6-E3B4E633ECBC}" type="slidenum">
              <a:rPr lang="en-US" smtClean="0"/>
              <a:t>‹#›</a:t>
            </a:fld>
            <a:endParaRPr lang="en-US"/>
          </a:p>
        </p:txBody>
      </p:sp>
      <p:sp>
        <p:nvSpPr>
          <p:cNvPr id="8" name="Content Placeholder 2">
            <a:extLst>
              <a:ext uri="{FF2B5EF4-FFF2-40B4-BE49-F238E27FC236}">
                <a16:creationId xmlns:a16="http://schemas.microsoft.com/office/drawing/2014/main" id="{2963733E-DFEA-5740-B54F-E3FE7E6D92A4}"/>
              </a:ext>
            </a:extLst>
          </p:cNvPr>
          <p:cNvSpPr>
            <a:spLocks noGrp="1"/>
          </p:cNvSpPr>
          <p:nvPr>
            <p:ph sz="half" idx="13"/>
          </p:nvPr>
        </p:nvSpPr>
        <p:spPr>
          <a:xfrm>
            <a:off x="4572000" y="2146711"/>
            <a:ext cx="4114800" cy="3979453"/>
          </a:xfrm>
        </p:spPr>
        <p:txBody>
          <a:bodyPr/>
          <a:lstStyle>
            <a:lvl1pPr>
              <a:buClr>
                <a:srgbClr val="1D5A90"/>
              </a:buClr>
              <a:defRPr sz="1800">
                <a:solidFill>
                  <a:srgbClr val="4E504F"/>
                </a:solidFill>
              </a:defRPr>
            </a:lvl1pPr>
            <a:lvl2pPr>
              <a:buClr>
                <a:srgbClr val="1D5A90"/>
              </a:buClr>
              <a:defRPr sz="1350">
                <a:solidFill>
                  <a:srgbClr val="4E504F"/>
                </a:solidFill>
              </a:defRPr>
            </a:lvl2pPr>
            <a:lvl3pPr>
              <a:buClr>
                <a:srgbClr val="1D5A90"/>
              </a:buClr>
              <a:defRPr sz="1200">
                <a:solidFill>
                  <a:srgbClr val="4E504F"/>
                </a:solidFill>
              </a:defRPr>
            </a:lvl3pPr>
            <a:lvl4pPr>
              <a:buClr>
                <a:srgbClr val="1D5A90"/>
              </a:buClr>
              <a:defRPr sz="1200">
                <a:solidFill>
                  <a:srgbClr val="4E504F"/>
                </a:solidFill>
              </a:defRPr>
            </a:lvl4pPr>
            <a:lvl5pPr>
              <a:buClr>
                <a:srgbClr val="1D5A90"/>
              </a:buClr>
              <a:defRPr sz="1050">
                <a:solidFill>
                  <a:srgbClr val="4E504F"/>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6626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Text Placeholder 2"/>
          <p:cNvSpPr>
            <a:spLocks noGrp="1"/>
          </p:cNvSpPr>
          <p:nvPr>
            <p:ph type="body" idx="1"/>
          </p:nvPr>
        </p:nvSpPr>
        <p:spPr>
          <a:xfrm>
            <a:off x="457200" y="2174875"/>
            <a:ext cx="4040188" cy="639762"/>
          </a:xfrm>
        </p:spPr>
        <p:txBody>
          <a:bodyPr anchor="b"/>
          <a:lstStyle>
            <a:lvl1pPr marL="0" indent="0">
              <a:buNone/>
              <a:defRPr sz="1800" b="1">
                <a:solidFill>
                  <a:srgbClr val="4E504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p:cNvSpPr>
            <a:spLocks noGrp="1"/>
          </p:cNvSpPr>
          <p:nvPr>
            <p:ph type="body" sz="quarter" idx="3"/>
          </p:nvPr>
        </p:nvSpPr>
        <p:spPr>
          <a:xfrm>
            <a:off x="4645026" y="2166017"/>
            <a:ext cx="4041775" cy="639762"/>
          </a:xfrm>
        </p:spPr>
        <p:txBody>
          <a:bodyPr anchor="b"/>
          <a:lstStyle>
            <a:lvl1pPr marL="0" indent="0">
              <a:buNone/>
              <a:defRPr sz="1800" b="1">
                <a:solidFill>
                  <a:srgbClr val="4E504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7" name="Date Placeholder 6"/>
          <p:cNvSpPr>
            <a:spLocks noGrp="1"/>
          </p:cNvSpPr>
          <p:nvPr>
            <p:ph type="dt" sz="half" idx="10"/>
          </p:nvPr>
        </p:nvSpPr>
        <p:spPr>
          <a:xfrm>
            <a:off x="39323" y="6522526"/>
            <a:ext cx="2133600" cy="365125"/>
          </a:xfrm>
          <a:prstGeom prst="rect">
            <a:avLst/>
          </a:prstGeom>
        </p:spPr>
        <p:txBody>
          <a:bodyPr/>
          <a:lstStyle/>
          <a:p>
            <a:fld id="{04D7A36B-21B2-9A40-9F94-D7B04483F879}" type="datetime1">
              <a:rPr lang="en-US" smtClean="0"/>
              <a:t>12/1/2022</a:t>
            </a:fld>
            <a:endParaRPr lang="en-US"/>
          </a:p>
        </p:txBody>
      </p:sp>
      <p:sp>
        <p:nvSpPr>
          <p:cNvPr id="8" name="Footer Placeholder 7"/>
          <p:cNvSpPr>
            <a:spLocks noGrp="1"/>
          </p:cNvSpPr>
          <p:nvPr>
            <p:ph type="ftr" sz="quarter" idx="11"/>
          </p:nvPr>
        </p:nvSpPr>
        <p:spPr>
          <a:xfrm>
            <a:off x="3124200" y="6507421"/>
            <a:ext cx="2895600" cy="365125"/>
          </a:xfrm>
          <a:prstGeom prst="rect">
            <a:avLst/>
          </a:prstGeom>
        </p:spPr>
        <p:txBody>
          <a:bodyPr/>
          <a:lstStyle/>
          <a:p>
            <a:r>
              <a:rPr lang="en-US"/>
              <a:t>Presentation Name</a:t>
            </a:r>
          </a:p>
        </p:txBody>
      </p:sp>
      <p:sp>
        <p:nvSpPr>
          <p:cNvPr id="9" name="Slide Number Placeholder 8"/>
          <p:cNvSpPr>
            <a:spLocks noGrp="1"/>
          </p:cNvSpPr>
          <p:nvPr>
            <p:ph type="sldNum" sz="quarter" idx="12"/>
          </p:nvPr>
        </p:nvSpPr>
        <p:spPr>
          <a:xfrm>
            <a:off x="6987461" y="6496100"/>
            <a:ext cx="2133600" cy="365125"/>
          </a:xfrm>
          <a:prstGeom prst="rect">
            <a:avLst/>
          </a:prstGeom>
        </p:spPr>
        <p:txBody>
          <a:bodyPr/>
          <a:lstStyle/>
          <a:p>
            <a:fld id="{0E806263-86C0-1C41-A2C6-E3B4E633ECBC}" type="slidenum">
              <a:rPr lang="en-US" smtClean="0"/>
              <a:t>‹#›</a:t>
            </a:fld>
            <a:endParaRPr lang="en-US"/>
          </a:p>
        </p:txBody>
      </p:sp>
      <p:sp>
        <p:nvSpPr>
          <p:cNvPr id="10" name="Content Placeholder 2">
            <a:extLst>
              <a:ext uri="{FF2B5EF4-FFF2-40B4-BE49-F238E27FC236}">
                <a16:creationId xmlns:a16="http://schemas.microsoft.com/office/drawing/2014/main" id="{19F050F2-6B38-8247-8C33-9532CCA178A0}"/>
              </a:ext>
            </a:extLst>
          </p:cNvPr>
          <p:cNvSpPr>
            <a:spLocks noGrp="1"/>
          </p:cNvSpPr>
          <p:nvPr>
            <p:ph sz="half" idx="13"/>
          </p:nvPr>
        </p:nvSpPr>
        <p:spPr>
          <a:xfrm>
            <a:off x="382588" y="2889459"/>
            <a:ext cx="4114800" cy="3283361"/>
          </a:xfrm>
        </p:spPr>
        <p:txBody>
          <a:bodyPr/>
          <a:lstStyle>
            <a:lvl1pPr>
              <a:buClr>
                <a:srgbClr val="1D5A90"/>
              </a:buClr>
              <a:defRPr sz="1800">
                <a:solidFill>
                  <a:srgbClr val="4E504F"/>
                </a:solidFill>
              </a:defRPr>
            </a:lvl1pPr>
            <a:lvl2pPr>
              <a:buClr>
                <a:srgbClr val="1D5A90"/>
              </a:buClr>
              <a:defRPr sz="1350">
                <a:solidFill>
                  <a:srgbClr val="4E504F"/>
                </a:solidFill>
              </a:defRPr>
            </a:lvl2pPr>
            <a:lvl3pPr>
              <a:buClr>
                <a:srgbClr val="1D5A90"/>
              </a:buClr>
              <a:defRPr sz="1200">
                <a:solidFill>
                  <a:srgbClr val="4E504F"/>
                </a:solidFill>
              </a:defRPr>
            </a:lvl3pPr>
            <a:lvl4pPr>
              <a:buClr>
                <a:srgbClr val="1D5A90"/>
              </a:buClr>
              <a:defRPr sz="1200">
                <a:solidFill>
                  <a:srgbClr val="4E504F"/>
                </a:solidFill>
              </a:defRPr>
            </a:lvl4pPr>
            <a:lvl5pPr>
              <a:buClr>
                <a:srgbClr val="1D5A90"/>
              </a:buClr>
              <a:defRPr sz="1050">
                <a:solidFill>
                  <a:srgbClr val="4E504F"/>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AA9339F9-B8B8-5E4A-8B5D-B3154ED2C2A9}"/>
              </a:ext>
            </a:extLst>
          </p:cNvPr>
          <p:cNvSpPr>
            <a:spLocks noGrp="1"/>
          </p:cNvSpPr>
          <p:nvPr>
            <p:ph sz="half" idx="14"/>
          </p:nvPr>
        </p:nvSpPr>
        <p:spPr>
          <a:xfrm>
            <a:off x="4645026" y="2889458"/>
            <a:ext cx="4041775" cy="3330017"/>
          </a:xfrm>
        </p:spPr>
        <p:txBody>
          <a:bodyPr/>
          <a:lstStyle>
            <a:lvl1pPr>
              <a:buClr>
                <a:srgbClr val="1D5A90"/>
              </a:buClr>
              <a:defRPr sz="1800">
                <a:solidFill>
                  <a:srgbClr val="4E504F"/>
                </a:solidFill>
              </a:defRPr>
            </a:lvl1pPr>
            <a:lvl2pPr>
              <a:buClr>
                <a:srgbClr val="1D5A90"/>
              </a:buClr>
              <a:defRPr sz="1350">
                <a:solidFill>
                  <a:srgbClr val="4E504F"/>
                </a:solidFill>
              </a:defRPr>
            </a:lvl2pPr>
            <a:lvl3pPr>
              <a:buClr>
                <a:srgbClr val="1D5A90"/>
              </a:buClr>
              <a:defRPr sz="1200">
                <a:solidFill>
                  <a:srgbClr val="4E504F"/>
                </a:solidFill>
              </a:defRPr>
            </a:lvl3pPr>
            <a:lvl4pPr>
              <a:buClr>
                <a:srgbClr val="1D5A90"/>
              </a:buClr>
              <a:defRPr sz="1200">
                <a:solidFill>
                  <a:srgbClr val="4E504F"/>
                </a:solidFill>
              </a:defRPr>
            </a:lvl4pPr>
            <a:lvl5pPr>
              <a:buClr>
                <a:srgbClr val="1D5A90"/>
              </a:buClr>
              <a:defRPr sz="1050">
                <a:solidFill>
                  <a:srgbClr val="4E504F"/>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6896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323" y="6522526"/>
            <a:ext cx="2133600" cy="365125"/>
          </a:xfrm>
          <a:prstGeom prst="rect">
            <a:avLst/>
          </a:prstGeom>
        </p:spPr>
        <p:txBody>
          <a:bodyPr/>
          <a:lstStyle/>
          <a:p>
            <a:fld id="{DB659F51-7DBA-3449-8FFF-8BAC2020DD8B}" type="datetime1">
              <a:rPr lang="en-US" smtClean="0"/>
              <a:t>12/1/2022</a:t>
            </a:fld>
            <a:endParaRPr lang="en-US"/>
          </a:p>
        </p:txBody>
      </p:sp>
      <p:sp>
        <p:nvSpPr>
          <p:cNvPr id="3" name="Footer Placeholder 2"/>
          <p:cNvSpPr>
            <a:spLocks noGrp="1"/>
          </p:cNvSpPr>
          <p:nvPr>
            <p:ph type="ftr" sz="quarter" idx="11"/>
          </p:nvPr>
        </p:nvSpPr>
        <p:spPr>
          <a:xfrm>
            <a:off x="3124200" y="6507421"/>
            <a:ext cx="2895600" cy="365125"/>
          </a:xfrm>
          <a:prstGeom prst="rect">
            <a:avLst/>
          </a:prstGeom>
        </p:spPr>
        <p:txBody>
          <a:bodyPr/>
          <a:lstStyle/>
          <a:p>
            <a:r>
              <a:rPr lang="en-US"/>
              <a:t>Presentation Name</a:t>
            </a:r>
          </a:p>
        </p:txBody>
      </p:sp>
      <p:sp>
        <p:nvSpPr>
          <p:cNvPr id="4" name="Slide Number Placeholder 3"/>
          <p:cNvSpPr>
            <a:spLocks noGrp="1"/>
          </p:cNvSpPr>
          <p:nvPr>
            <p:ph type="sldNum" sz="quarter" idx="12"/>
          </p:nvPr>
        </p:nvSpPr>
        <p:spPr>
          <a:xfrm>
            <a:off x="6987461" y="6496100"/>
            <a:ext cx="2133600" cy="365125"/>
          </a:xfrm>
          <a:prstGeom prst="rect">
            <a:avLst/>
          </a:prstGeom>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8439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843" y="816964"/>
            <a:ext cx="8275507" cy="87372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39843" y="1851285"/>
            <a:ext cx="8275507" cy="4325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A64D3C-C2D0-4C88-98BB-BFFCDF57C4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FA330-9C43-40C4-B9F6-CF8BC92DCCC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273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323" y="6522526"/>
            <a:ext cx="2133600" cy="365125"/>
          </a:xfrm>
          <a:prstGeom prst="rect">
            <a:avLst/>
          </a:prstGeom>
        </p:spPr>
        <p:txBody>
          <a:bodyPr/>
          <a:lstStyle/>
          <a:p>
            <a:fld id="{EC767D2D-89B0-4043-A433-8DE5BBB87297}" type="datetime1">
              <a:rPr lang="en-US" smtClean="0"/>
              <a:t>12/1/2022</a:t>
            </a:fld>
            <a:endParaRPr lang="en-US"/>
          </a:p>
        </p:txBody>
      </p:sp>
      <p:sp>
        <p:nvSpPr>
          <p:cNvPr id="5" name="Footer Placeholder 4"/>
          <p:cNvSpPr>
            <a:spLocks noGrp="1"/>
          </p:cNvSpPr>
          <p:nvPr>
            <p:ph type="ftr" sz="quarter" idx="11"/>
          </p:nvPr>
        </p:nvSpPr>
        <p:spPr>
          <a:xfrm>
            <a:off x="3124200" y="6507421"/>
            <a:ext cx="2895600" cy="365125"/>
          </a:xfrm>
          <a:prstGeom prst="rect">
            <a:avLst/>
          </a:prstGeom>
        </p:spPr>
        <p:txBody>
          <a:bodyPr/>
          <a:lstStyle/>
          <a:p>
            <a:r>
              <a:rPr lang="en-US"/>
              <a:t>Presentation Name</a:t>
            </a:r>
          </a:p>
        </p:txBody>
      </p:sp>
      <p:sp>
        <p:nvSpPr>
          <p:cNvPr id="6" name="Slide Number Placeholder 5"/>
          <p:cNvSpPr>
            <a:spLocks noGrp="1"/>
          </p:cNvSpPr>
          <p:nvPr>
            <p:ph type="sldNum" sz="quarter" idx="12"/>
          </p:nvPr>
        </p:nvSpPr>
        <p:spPr>
          <a:xfrm>
            <a:off x="6987461" y="6496100"/>
            <a:ext cx="2133600" cy="365125"/>
          </a:xfrm>
          <a:prstGeom prst="rect">
            <a:avLst/>
          </a:prstGeom>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829511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1106129"/>
            <a:ext cx="5486400" cy="362144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4"/>
          <p:cNvSpPr>
            <a:spLocks noGrp="1"/>
          </p:cNvSpPr>
          <p:nvPr>
            <p:ph type="dt" sz="half" idx="10"/>
          </p:nvPr>
        </p:nvSpPr>
        <p:spPr>
          <a:xfrm>
            <a:off x="39323" y="6522526"/>
            <a:ext cx="2133600" cy="365125"/>
          </a:xfrm>
          <a:prstGeom prst="rect">
            <a:avLst/>
          </a:prstGeom>
        </p:spPr>
        <p:txBody>
          <a:bodyPr/>
          <a:lstStyle/>
          <a:p>
            <a:fld id="{F7AA1CEE-2BFA-3848-8A9D-54782BB69267}" type="datetime1">
              <a:rPr lang="en-US" smtClean="0"/>
              <a:t>12/1/2022</a:t>
            </a:fld>
            <a:endParaRPr lang="en-US"/>
          </a:p>
        </p:txBody>
      </p:sp>
      <p:sp>
        <p:nvSpPr>
          <p:cNvPr id="6" name="Footer Placeholder 5"/>
          <p:cNvSpPr>
            <a:spLocks noGrp="1"/>
          </p:cNvSpPr>
          <p:nvPr>
            <p:ph type="ftr" sz="quarter" idx="11"/>
          </p:nvPr>
        </p:nvSpPr>
        <p:spPr>
          <a:xfrm>
            <a:off x="3124200" y="6507421"/>
            <a:ext cx="2895600" cy="365125"/>
          </a:xfrm>
          <a:prstGeom prst="rect">
            <a:avLst/>
          </a:prstGeom>
        </p:spPr>
        <p:txBody>
          <a:bodyPr/>
          <a:lstStyle/>
          <a:p>
            <a:r>
              <a:rPr lang="en-US"/>
              <a:t>Presentation Name</a:t>
            </a:r>
          </a:p>
        </p:txBody>
      </p:sp>
      <p:sp>
        <p:nvSpPr>
          <p:cNvPr id="7" name="Slide Number Placeholder 6"/>
          <p:cNvSpPr>
            <a:spLocks noGrp="1"/>
          </p:cNvSpPr>
          <p:nvPr>
            <p:ph type="sldNum" sz="quarter" idx="12"/>
          </p:nvPr>
        </p:nvSpPr>
        <p:spPr>
          <a:xfrm>
            <a:off x="6987461" y="6496100"/>
            <a:ext cx="2133600" cy="365125"/>
          </a:xfrm>
          <a:prstGeom prst="rect">
            <a:avLst/>
          </a:prstGeom>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3030611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93729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4A64D3C-C2D0-4C88-98BB-BFFCDF57C465}" type="datetimeFigureOut">
              <a:rPr lang="en-US" smtClean="0"/>
              <a:t>12/1/2022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5BFA330-9C43-40C4-B9F6-CF8BC92DCCCE}" type="slidenum">
              <a:rPr lang="en-US" smtClean="0"/>
              <a:t>‹#›</a:t>
            </a:fld>
            <a:endParaRPr lang="en-US"/>
          </a:p>
        </p:txBody>
      </p:sp>
    </p:spTree>
    <p:extLst>
      <p:ext uri="{BB962C8B-B14F-4D97-AF65-F5344CB8AC3E}">
        <p14:creationId xmlns:p14="http://schemas.microsoft.com/office/powerpoint/2010/main" val="226504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A64D3C-C2D0-4C88-98BB-BFFCDF57C4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FA330-9C43-40C4-B9F6-CF8BC92DCCC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tle 1"/>
          <p:cNvSpPr txBox="1">
            <a:spLocks/>
          </p:cNvSpPr>
          <p:nvPr userDrawn="1"/>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dirty="0"/>
              <a:t>Name of Slide</a:t>
            </a:r>
          </a:p>
        </p:txBody>
      </p:sp>
    </p:spTree>
    <p:extLst>
      <p:ext uri="{BB962C8B-B14F-4D97-AF65-F5344CB8AC3E}">
        <p14:creationId xmlns:p14="http://schemas.microsoft.com/office/powerpoint/2010/main" val="222795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A64D3C-C2D0-4C88-98BB-BFFCDF57C4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FA330-9C43-40C4-B9F6-CF8BC92DCCC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txBox="1">
            <a:spLocks/>
          </p:cNvSpPr>
          <p:nvPr userDrawn="1"/>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dirty="0"/>
              <a:t>Name of Slide</a:t>
            </a:r>
          </a:p>
        </p:txBody>
      </p:sp>
    </p:spTree>
    <p:extLst>
      <p:ext uri="{BB962C8B-B14F-4D97-AF65-F5344CB8AC3E}">
        <p14:creationId xmlns:p14="http://schemas.microsoft.com/office/powerpoint/2010/main" val="72961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A64D3C-C2D0-4C88-98BB-BFFCDF57C4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FA330-9C43-40C4-B9F6-CF8BC92DCCC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itle 1"/>
          <p:cNvSpPr txBox="1">
            <a:spLocks/>
          </p:cNvSpPr>
          <p:nvPr userDrawn="1"/>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dirty="0"/>
              <a:t>Name of Slide</a:t>
            </a:r>
          </a:p>
        </p:txBody>
      </p:sp>
    </p:spTree>
    <p:extLst>
      <p:ext uri="{BB962C8B-B14F-4D97-AF65-F5344CB8AC3E}">
        <p14:creationId xmlns:p14="http://schemas.microsoft.com/office/powerpoint/2010/main" val="238049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807335"/>
            <a:ext cx="78867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A64D3C-C2D0-4C88-98BB-BFFCDF57C4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FA330-9C43-40C4-B9F6-CF8BC92DCCC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1"/>
          <p:cNvSpPr txBox="1">
            <a:spLocks/>
          </p:cNvSpPr>
          <p:nvPr userDrawn="1"/>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a:t>Name of Slide</a:t>
            </a:r>
            <a:endParaRPr lang="en-US" dirty="0"/>
          </a:p>
        </p:txBody>
      </p:sp>
    </p:spTree>
    <p:extLst>
      <p:ext uri="{BB962C8B-B14F-4D97-AF65-F5344CB8AC3E}">
        <p14:creationId xmlns:p14="http://schemas.microsoft.com/office/powerpoint/2010/main" val="217640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A64D3C-C2D0-4C88-98BB-BFFCDF57C4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FA330-9C43-40C4-B9F6-CF8BC92DCCC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1"/>
          <p:cNvSpPr>
            <a:spLocks noGrp="1"/>
          </p:cNvSpPr>
          <p:nvPr>
            <p:ph type="ctrTitle" hasCustomPrompt="1"/>
          </p:nvPr>
        </p:nvSpPr>
        <p:spPr>
          <a:xfrm>
            <a:off x="1262921" y="104930"/>
            <a:ext cx="7663722" cy="586881"/>
          </a:xfrm>
        </p:spPr>
        <p:txBody>
          <a:bodyPr anchor="b">
            <a:normAutofit/>
          </a:bodyPr>
          <a:lstStyle>
            <a:lvl1pPr algn="r">
              <a:defRPr sz="3200" baseline="0">
                <a:solidFill>
                  <a:schemeClr val="bg1"/>
                </a:solidFill>
                <a:latin typeface="Arial" panose="020B0604020202020204" pitchFamily="34" charset="0"/>
                <a:cs typeface="Arial" panose="020B0604020202020204" pitchFamily="34" charset="0"/>
              </a:defRPr>
            </a:lvl1pPr>
          </a:lstStyle>
          <a:p>
            <a:r>
              <a:rPr lang="en-US" dirty="0"/>
              <a:t>Name of Slide</a:t>
            </a:r>
          </a:p>
        </p:txBody>
      </p:sp>
    </p:spTree>
    <p:extLst>
      <p:ext uri="{BB962C8B-B14F-4D97-AF65-F5344CB8AC3E}">
        <p14:creationId xmlns:p14="http://schemas.microsoft.com/office/powerpoint/2010/main" val="20280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A64D3C-C2D0-4C88-98BB-BFFCDF57C4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FA330-9C43-40C4-B9F6-CF8BC92DCCC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txBox="1">
            <a:spLocks/>
          </p:cNvSpPr>
          <p:nvPr userDrawn="1"/>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a:t>Name of Slide</a:t>
            </a:r>
            <a:endParaRPr lang="en-US" dirty="0"/>
          </a:p>
        </p:txBody>
      </p:sp>
    </p:spTree>
    <p:extLst>
      <p:ext uri="{BB962C8B-B14F-4D97-AF65-F5344CB8AC3E}">
        <p14:creationId xmlns:p14="http://schemas.microsoft.com/office/powerpoint/2010/main" val="142318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A64D3C-C2D0-4C88-98BB-BFFCDF57C4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FA330-9C43-40C4-B9F6-CF8BC92DCCC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txBox="1">
            <a:spLocks/>
          </p:cNvSpPr>
          <p:nvPr userDrawn="1"/>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a:t>Name of Slide</a:t>
            </a:r>
            <a:endParaRPr lang="en-US" dirty="0"/>
          </a:p>
        </p:txBody>
      </p:sp>
    </p:spTree>
    <p:extLst>
      <p:ext uri="{BB962C8B-B14F-4D97-AF65-F5344CB8AC3E}">
        <p14:creationId xmlns:p14="http://schemas.microsoft.com/office/powerpoint/2010/main" val="316224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9843" y="816964"/>
            <a:ext cx="8686800" cy="8737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9843" y="2031167"/>
            <a:ext cx="8686800" cy="41607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4"/>
          <a:stretch>
            <a:fillRect/>
          </a:stretch>
        </p:blipFill>
        <p:spPr>
          <a:xfrm>
            <a:off x="-46608" y="0"/>
            <a:ext cx="9190608" cy="953664"/>
          </a:xfrm>
          <a:prstGeom prst="rect">
            <a:avLst/>
          </a:prstGeom>
        </p:spPr>
      </p:pic>
      <p:sp>
        <p:nvSpPr>
          <p:cNvPr id="9" name="Rectangle 8"/>
          <p:cNvSpPr/>
          <p:nvPr userDrawn="1"/>
        </p:nvSpPr>
        <p:spPr>
          <a:xfrm>
            <a:off x="0" y="6533428"/>
            <a:ext cx="9144000" cy="324572"/>
          </a:xfrm>
          <a:prstGeom prst="rect">
            <a:avLst/>
          </a:prstGeom>
          <a:solidFill>
            <a:srgbClr val="073D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userDrawn="1"/>
        </p:nvSpPr>
        <p:spPr>
          <a:xfrm>
            <a:off x="15536" y="6569363"/>
            <a:ext cx="9128464" cy="253916"/>
          </a:xfrm>
          <a:prstGeom prst="rect">
            <a:avLst/>
          </a:prstGeom>
          <a:noFill/>
        </p:spPr>
        <p:txBody>
          <a:bodyPr wrap="square" rtlCol="0" anchor="ct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Office of Inclusive Excellence – </a:t>
            </a:r>
            <a:r>
              <a:rPr kumimoji="0" lang="en-US" sz="105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Expect Equity, Support Diversity, Practice Inclusion, Honor Free Speech</a:t>
            </a:r>
          </a:p>
        </p:txBody>
      </p:sp>
      <p:sp>
        <p:nvSpPr>
          <p:cNvPr id="6" name="Slide Number Placeholder 5"/>
          <p:cNvSpPr>
            <a:spLocks noGrp="1"/>
          </p:cNvSpPr>
          <p:nvPr>
            <p:ph type="sldNum" sz="quarter" idx="4"/>
          </p:nvPr>
        </p:nvSpPr>
        <p:spPr>
          <a:xfrm>
            <a:off x="7086600" y="6533428"/>
            <a:ext cx="1840043" cy="324572"/>
          </a:xfrm>
          <a:prstGeom prst="rect">
            <a:avLst/>
          </a:prstGeom>
        </p:spPr>
        <p:txBody>
          <a:bodyPr vert="horz" lIns="91440" tIns="45720" rIns="91440" bIns="45720" rtlCol="0" anchor="ctr"/>
          <a:lstStyle>
            <a:lvl1pPr algn="r">
              <a:defRPr sz="1200">
                <a:solidFill>
                  <a:schemeClr val="bg1"/>
                </a:solidFill>
              </a:defRPr>
            </a:lvl1pPr>
          </a:lstStyle>
          <a:p>
            <a:fld id="{35BFA330-9C43-40C4-B9F6-CF8BC92DCCCE}" type="slidenum">
              <a:rPr lang="en-US" smtClean="0"/>
              <a:pPr/>
              <a:t>‹#›</a:t>
            </a:fld>
            <a:endParaRPr lang="en-US"/>
          </a:p>
        </p:txBody>
      </p:sp>
    </p:spTree>
    <p:extLst>
      <p:ext uri="{BB962C8B-B14F-4D97-AF65-F5344CB8AC3E}">
        <p14:creationId xmlns:p14="http://schemas.microsoft.com/office/powerpoint/2010/main" val="291005179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0371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6711"/>
            <a:ext cx="8229600" cy="39794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6576969"/>
            <a:ext cx="9144000" cy="261610"/>
          </a:xfrm>
          <a:prstGeom prst="rect">
            <a:avLst/>
          </a:prstGeom>
          <a:noFill/>
        </p:spPr>
        <p:txBody>
          <a:bodyPr wrap="square" rtlCol="0">
            <a:spAutoFit/>
          </a:bodyPr>
          <a:lstStyle/>
          <a:p>
            <a:pPr algn="ctr"/>
            <a:r>
              <a:rPr lang="en-US" sz="1100" dirty="0">
                <a:solidFill>
                  <a:schemeClr val="bg1"/>
                </a:solidFill>
              </a:rPr>
              <a:t>Office of Inclusive</a:t>
            </a:r>
            <a:r>
              <a:rPr lang="en-US" sz="1100" baseline="0" dirty="0">
                <a:solidFill>
                  <a:schemeClr val="bg1"/>
                </a:solidFill>
              </a:rPr>
              <a:t> Excellence – Expect Equity, </a:t>
            </a:r>
            <a:r>
              <a:rPr lang="en-US" sz="1100" baseline="0">
                <a:solidFill>
                  <a:schemeClr val="bg1"/>
                </a:solidFill>
              </a:rPr>
              <a:t>Support Diversity, </a:t>
            </a:r>
            <a:r>
              <a:rPr lang="en-US" sz="1100" baseline="0" dirty="0">
                <a:solidFill>
                  <a:schemeClr val="bg1"/>
                </a:solidFill>
              </a:rPr>
              <a:t>Practice Inclusive and Honor Free Speech</a:t>
            </a:r>
            <a:endParaRPr lang="en-US" sz="1100" dirty="0">
              <a:solidFill>
                <a:schemeClr val="bg1"/>
              </a:solidFill>
            </a:endParaRPr>
          </a:p>
        </p:txBody>
      </p:sp>
    </p:spTree>
    <p:extLst>
      <p:ext uri="{BB962C8B-B14F-4D97-AF65-F5344CB8AC3E}">
        <p14:creationId xmlns:p14="http://schemas.microsoft.com/office/powerpoint/2010/main" val="1760579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60" r:id="rId11"/>
  </p:sldLayoutIdLst>
  <p:hf hdr="0" ftr="0" dt="0"/>
  <p:txStyles>
    <p:titleStyle>
      <a:lvl1pPr algn="ctr" defTabSz="342900" rtl="0" eaLnBrk="1" latinLnBrk="0" hangingPunct="1">
        <a:spcBef>
          <a:spcPct val="0"/>
        </a:spcBef>
        <a:buNone/>
        <a:defRPr sz="2700" b="1" i="0" kern="1200">
          <a:solidFill>
            <a:srgbClr val="094F93"/>
          </a:solidFill>
          <a:latin typeface="Arial"/>
          <a:ea typeface="+mj-ea"/>
          <a:cs typeface="Arial"/>
        </a:defRPr>
      </a:lvl1pPr>
    </p:titleStyle>
    <p:bodyStyle>
      <a:lvl1pPr marL="257175" indent="-257175" algn="l" defTabSz="342900" rtl="0" eaLnBrk="1" latinLnBrk="0" hangingPunct="1">
        <a:spcBef>
          <a:spcPct val="20000"/>
        </a:spcBef>
        <a:buClr>
          <a:srgbClr val="094F93"/>
        </a:buClr>
        <a:buFont typeface="Arial"/>
        <a:buChar char="•"/>
        <a:defRPr sz="2400" kern="1200">
          <a:solidFill>
            <a:srgbClr val="4E504F"/>
          </a:solidFill>
          <a:latin typeface="+mn-lt"/>
          <a:ea typeface="+mn-ea"/>
          <a:cs typeface="+mn-cs"/>
        </a:defRPr>
      </a:lvl1pPr>
      <a:lvl2pPr marL="557213" indent="-214313" algn="l" defTabSz="342900" rtl="0" eaLnBrk="1" latinLnBrk="0" hangingPunct="1">
        <a:spcBef>
          <a:spcPct val="20000"/>
        </a:spcBef>
        <a:buClr>
          <a:srgbClr val="094F93"/>
        </a:buClr>
        <a:buFont typeface="Arial"/>
        <a:buChar char="–"/>
        <a:defRPr sz="2100" kern="1200">
          <a:solidFill>
            <a:srgbClr val="4E504F"/>
          </a:solidFill>
          <a:latin typeface="+mn-lt"/>
          <a:ea typeface="+mn-ea"/>
          <a:cs typeface="+mn-cs"/>
        </a:defRPr>
      </a:lvl2pPr>
      <a:lvl3pPr marL="857250" indent="-171450" algn="l" defTabSz="342900" rtl="0" eaLnBrk="1" latinLnBrk="0" hangingPunct="1">
        <a:spcBef>
          <a:spcPct val="20000"/>
        </a:spcBef>
        <a:buClr>
          <a:srgbClr val="094F93"/>
        </a:buClr>
        <a:buFont typeface="Arial"/>
        <a:buChar char="•"/>
        <a:defRPr sz="1800" kern="1200">
          <a:solidFill>
            <a:srgbClr val="4E504F"/>
          </a:solidFill>
          <a:latin typeface="+mn-lt"/>
          <a:ea typeface="+mn-ea"/>
          <a:cs typeface="+mn-cs"/>
        </a:defRPr>
      </a:lvl3pPr>
      <a:lvl4pPr marL="1200150" indent="-171450" algn="l" defTabSz="342900" rtl="0" eaLnBrk="1" latinLnBrk="0" hangingPunct="1">
        <a:spcBef>
          <a:spcPct val="20000"/>
        </a:spcBef>
        <a:buClr>
          <a:srgbClr val="094F93"/>
        </a:buClr>
        <a:buFont typeface="Arial"/>
        <a:buChar char="–"/>
        <a:defRPr sz="1500" kern="1200">
          <a:solidFill>
            <a:srgbClr val="4E504F"/>
          </a:solidFill>
          <a:latin typeface="+mn-lt"/>
          <a:ea typeface="+mn-ea"/>
          <a:cs typeface="+mn-cs"/>
        </a:defRPr>
      </a:lvl4pPr>
      <a:lvl5pPr marL="1543050" indent="-171450" algn="l" defTabSz="342900" rtl="0" eaLnBrk="1" latinLnBrk="0" hangingPunct="1">
        <a:spcBef>
          <a:spcPct val="20000"/>
        </a:spcBef>
        <a:buClr>
          <a:srgbClr val="094F93"/>
        </a:buClr>
        <a:buFont typeface="Arial"/>
        <a:buChar char="»"/>
        <a:defRPr sz="1500" kern="1200">
          <a:solidFill>
            <a:srgbClr val="4E504F"/>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descr="UCI_MB_PI_WM_PMS7685_noT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1214" y="2511505"/>
            <a:ext cx="1766426" cy="749459"/>
          </a:xfrm>
          <a:prstGeom prst="rect">
            <a:avLst/>
          </a:prstGeom>
        </p:spPr>
      </p:pic>
      <p:sp>
        <p:nvSpPr>
          <p:cNvPr id="7" name="TextBox 6">
            <a:extLst>
              <a:ext uri="{FF2B5EF4-FFF2-40B4-BE49-F238E27FC236}">
                <a16:creationId xmlns:a16="http://schemas.microsoft.com/office/drawing/2014/main" id="{85DA0BA8-C8EC-48F8-9EDD-3686A4CCD85D}"/>
              </a:ext>
            </a:extLst>
          </p:cNvPr>
          <p:cNvSpPr txBox="1"/>
          <p:nvPr/>
        </p:nvSpPr>
        <p:spPr>
          <a:xfrm>
            <a:off x="2268427" y="3260964"/>
            <a:ext cx="4572000" cy="923330"/>
          </a:xfrm>
          <a:prstGeom prst="rect">
            <a:avLst/>
          </a:prstGeom>
          <a:noFill/>
        </p:spPr>
        <p:txBody>
          <a:bodyPr wrap="square">
            <a:spAutoFit/>
          </a:bodyPr>
          <a:lstStyle/>
          <a:p>
            <a:pPr algn="ctr"/>
            <a:r>
              <a:rPr lang="en-US" sz="1800" b="1" dirty="0">
                <a:solidFill>
                  <a:srgbClr val="0064A4"/>
                </a:solidFill>
                <a:latin typeface="Arial"/>
                <a:cs typeface="Arial"/>
              </a:rPr>
              <a:t>Office of Inclusive Excellence</a:t>
            </a:r>
          </a:p>
          <a:p>
            <a:pPr algn="ctr"/>
            <a:r>
              <a:rPr lang="en-US" b="1" dirty="0">
                <a:solidFill>
                  <a:srgbClr val="0064A4"/>
                </a:solidFill>
                <a:latin typeface="Arial"/>
                <a:cs typeface="Arial"/>
              </a:rPr>
              <a:t>Research Brown Bags</a:t>
            </a:r>
          </a:p>
          <a:p>
            <a:pPr algn="ctr"/>
            <a:r>
              <a:rPr lang="en-US" sz="1800" b="1" dirty="0">
                <a:solidFill>
                  <a:srgbClr val="0064A4"/>
                </a:solidFill>
                <a:latin typeface="Arial"/>
                <a:cs typeface="Arial"/>
              </a:rPr>
              <a:t>“Collecting Campus Climate Data</a:t>
            </a:r>
            <a:r>
              <a:rPr lang="en-US" b="1" dirty="0">
                <a:solidFill>
                  <a:srgbClr val="0064A4"/>
                </a:solidFill>
                <a:latin typeface="Arial"/>
                <a:cs typeface="Arial"/>
              </a:rPr>
              <a:t>”</a:t>
            </a:r>
            <a:endParaRPr lang="en-US" sz="1800" b="1" dirty="0">
              <a:solidFill>
                <a:srgbClr val="0064A4"/>
              </a:solidFill>
              <a:latin typeface="Arial"/>
              <a:cs typeface="Arial"/>
            </a:endParaRPr>
          </a:p>
        </p:txBody>
      </p:sp>
    </p:spTree>
    <p:extLst>
      <p:ext uri="{BB962C8B-B14F-4D97-AF65-F5344CB8AC3E}">
        <p14:creationId xmlns:p14="http://schemas.microsoft.com/office/powerpoint/2010/main" val="308793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77DD1-8B8E-C61C-0862-9D9CD2BA14FC}"/>
              </a:ext>
            </a:extLst>
          </p:cNvPr>
          <p:cNvSpPr>
            <a:spLocks noGrp="1"/>
          </p:cNvSpPr>
          <p:nvPr>
            <p:ph type="title"/>
          </p:nvPr>
        </p:nvSpPr>
        <p:spPr/>
        <p:txBody>
          <a:bodyPr>
            <a:noAutofit/>
          </a:bodyPr>
          <a:lstStyle/>
          <a:p>
            <a:r>
              <a:rPr lang="en-US" sz="3600" dirty="0"/>
              <a:t>Collecting Data</a:t>
            </a:r>
          </a:p>
        </p:txBody>
      </p:sp>
      <p:sp>
        <p:nvSpPr>
          <p:cNvPr id="3" name="Content Placeholder 2">
            <a:extLst>
              <a:ext uri="{FF2B5EF4-FFF2-40B4-BE49-F238E27FC236}">
                <a16:creationId xmlns:a16="http://schemas.microsoft.com/office/drawing/2014/main" id="{08031BA5-83AA-5933-C606-EE9C54527B14}"/>
              </a:ext>
            </a:extLst>
          </p:cNvPr>
          <p:cNvSpPr>
            <a:spLocks noGrp="1"/>
          </p:cNvSpPr>
          <p:nvPr>
            <p:ph idx="1"/>
          </p:nvPr>
        </p:nvSpPr>
        <p:spPr>
          <a:xfrm>
            <a:off x="239843" y="1851285"/>
            <a:ext cx="8275507" cy="4499411"/>
          </a:xfrm>
        </p:spPr>
        <p:txBody>
          <a:bodyPr>
            <a:normAutofit/>
          </a:bodyPr>
          <a:lstStyle/>
          <a:p>
            <a:r>
              <a:rPr lang="en-US" dirty="0"/>
              <a:t>What type of data do you want to collect?</a:t>
            </a:r>
          </a:p>
          <a:p>
            <a:pPr lvl="1"/>
            <a:r>
              <a:rPr lang="en-US" dirty="0"/>
              <a:t>Depends on your research question</a:t>
            </a:r>
          </a:p>
          <a:p>
            <a:r>
              <a:rPr lang="en-US" dirty="0"/>
              <a:t>Quantitative data is best at explaining the outcomes and results of an event or experience</a:t>
            </a:r>
          </a:p>
          <a:p>
            <a:r>
              <a:rPr lang="en-US" dirty="0"/>
              <a:t>Qualitative data is best at explaining the meaning or significance of an event or experience</a:t>
            </a:r>
          </a:p>
          <a:p>
            <a:r>
              <a:rPr lang="en-US" dirty="0"/>
              <a:t>What types of data are you already collecting?</a:t>
            </a:r>
          </a:p>
          <a:p>
            <a:pPr lvl="1"/>
            <a:r>
              <a:rPr lang="en-US" dirty="0"/>
              <a:t>How can this data be used to examine or address equity gaps in student and employee experiences and outcomes?</a:t>
            </a:r>
          </a:p>
        </p:txBody>
      </p:sp>
      <p:sp>
        <p:nvSpPr>
          <p:cNvPr id="4" name="Title 1">
            <a:extLst>
              <a:ext uri="{FF2B5EF4-FFF2-40B4-BE49-F238E27FC236}">
                <a16:creationId xmlns:a16="http://schemas.microsoft.com/office/drawing/2014/main" id="{9E70BBD7-8BA7-F94C-DEA5-9177540E1BC8}"/>
              </a:ext>
            </a:extLst>
          </p:cNvPr>
          <p:cNvSpPr txBox="1">
            <a:spLocks/>
          </p:cNvSpPr>
          <p:nvPr/>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dirty="0"/>
              <a:t>Collecting Campus Climate Data</a:t>
            </a:r>
          </a:p>
        </p:txBody>
      </p:sp>
    </p:spTree>
    <p:extLst>
      <p:ext uri="{BB962C8B-B14F-4D97-AF65-F5344CB8AC3E}">
        <p14:creationId xmlns:p14="http://schemas.microsoft.com/office/powerpoint/2010/main" val="274263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Campus Climate Overview</a:t>
            </a:r>
          </a:p>
        </p:txBody>
      </p:sp>
      <p:sp>
        <p:nvSpPr>
          <p:cNvPr id="5" name="Content Placeholder 4"/>
          <p:cNvSpPr>
            <a:spLocks noGrp="1"/>
          </p:cNvSpPr>
          <p:nvPr>
            <p:ph idx="1"/>
          </p:nvPr>
        </p:nvSpPr>
        <p:spPr/>
        <p:txBody>
          <a:bodyPr>
            <a:normAutofit lnSpcReduction="10000"/>
          </a:bodyPr>
          <a:lstStyle/>
          <a:p>
            <a:pPr marL="257168" marR="0" lvl="0" indent="-257168" algn="l" defTabSz="342892" rtl="0" eaLnBrk="1" fontAlgn="auto" latinLnBrk="0" hangingPunct="1">
              <a:lnSpc>
                <a:spcPct val="100000"/>
              </a:lnSpc>
              <a:spcBef>
                <a:spcPts val="600"/>
              </a:spcBef>
              <a:spcAft>
                <a:spcPts val="0"/>
              </a:spcAft>
              <a:buClrTx/>
              <a:buSzTx/>
              <a:buFont typeface="Arial"/>
              <a:buChar char="•"/>
              <a:tabLst/>
              <a:defRPr/>
            </a:pPr>
            <a:r>
              <a:rPr kumimoji="0" lang="en-US" sz="2400" b="0" i="0" u="none" strike="noStrike" kern="1200" cap="none" spc="0" normalizeH="0" baseline="0" noProof="0" dirty="0">
                <a:ln>
                  <a:noFill/>
                </a:ln>
                <a:solidFill>
                  <a:srgbClr val="333737"/>
                </a:solidFill>
                <a:effectLst/>
                <a:uLnTx/>
                <a:uFillTx/>
                <a:latin typeface="Arial"/>
                <a:ea typeface="+mn-ea"/>
                <a:cs typeface="+mn-cs"/>
              </a:rPr>
              <a:t>An environmental factor of our campus with behavioral, psychological, historical, and compositional dimensions that affect educational and occupational outcomes</a:t>
            </a:r>
          </a:p>
          <a:p>
            <a:pPr marL="257168" marR="0" lvl="0" indent="-257168" algn="l" defTabSz="342892" rtl="0" eaLnBrk="1" fontAlgn="auto" latinLnBrk="0" hangingPunct="1">
              <a:lnSpc>
                <a:spcPct val="100000"/>
              </a:lnSpc>
              <a:spcBef>
                <a:spcPts val="600"/>
              </a:spcBef>
              <a:spcAft>
                <a:spcPts val="0"/>
              </a:spcAft>
              <a:buClrTx/>
              <a:buSzTx/>
              <a:buFont typeface="Arial"/>
              <a:buChar char="•"/>
              <a:tabLst/>
              <a:defRPr/>
            </a:pPr>
            <a:r>
              <a:rPr kumimoji="0" lang="en-US" sz="2400" b="1" i="0" u="none" strike="noStrike" kern="1200" cap="none" spc="0" normalizeH="0" baseline="0" noProof="0" dirty="0">
                <a:ln>
                  <a:noFill/>
                </a:ln>
                <a:solidFill>
                  <a:srgbClr val="333737"/>
                </a:solidFill>
                <a:effectLst/>
                <a:uLnTx/>
                <a:uFillTx/>
                <a:latin typeface="Arial"/>
                <a:ea typeface="+mn-ea"/>
                <a:cs typeface="+mn-cs"/>
              </a:rPr>
              <a:t>Historical Legacy of Inclusion</a:t>
            </a:r>
            <a:r>
              <a:rPr kumimoji="0" lang="en-US" sz="2400" b="0" i="0" u="none" strike="noStrike" kern="1200" cap="none" spc="0" normalizeH="0" baseline="0" noProof="0" dirty="0">
                <a:ln>
                  <a:noFill/>
                </a:ln>
                <a:solidFill>
                  <a:srgbClr val="333737"/>
                </a:solidFill>
                <a:effectLst/>
                <a:uLnTx/>
                <a:uFillTx/>
                <a:latin typeface="Arial"/>
                <a:ea typeface="+mn-ea"/>
                <a:cs typeface="+mn-cs"/>
              </a:rPr>
              <a:t> – previous institutional missions, policies, and procedures</a:t>
            </a:r>
          </a:p>
          <a:p>
            <a:pPr marL="257168" marR="0" lvl="0" indent="-257168" algn="l" defTabSz="342892" rtl="0" eaLnBrk="1" fontAlgn="auto" latinLnBrk="0" hangingPunct="1">
              <a:lnSpc>
                <a:spcPct val="100000"/>
              </a:lnSpc>
              <a:spcBef>
                <a:spcPts val="600"/>
              </a:spcBef>
              <a:spcAft>
                <a:spcPts val="0"/>
              </a:spcAft>
              <a:buClrTx/>
              <a:buSzTx/>
              <a:buFont typeface="Arial"/>
              <a:buChar char="•"/>
              <a:tabLst/>
              <a:defRPr/>
            </a:pPr>
            <a:r>
              <a:rPr kumimoji="0" lang="en-US" sz="2400" b="1" i="0" u="none" strike="noStrike" kern="1200" cap="none" spc="0" normalizeH="0" baseline="0" noProof="0" dirty="0">
                <a:ln>
                  <a:noFill/>
                </a:ln>
                <a:solidFill>
                  <a:srgbClr val="333737"/>
                </a:solidFill>
                <a:effectLst/>
                <a:uLnTx/>
                <a:uFillTx/>
                <a:latin typeface="Arial"/>
                <a:ea typeface="+mn-ea"/>
                <a:cs typeface="+mn-cs"/>
              </a:rPr>
              <a:t>Compositional Diversity </a:t>
            </a:r>
            <a:r>
              <a:rPr kumimoji="0" lang="en-US" sz="2400" b="0" i="0" u="none" strike="noStrike" kern="1200" cap="none" spc="0" normalizeH="0" baseline="0" noProof="0" dirty="0">
                <a:ln>
                  <a:noFill/>
                </a:ln>
                <a:solidFill>
                  <a:srgbClr val="333737"/>
                </a:solidFill>
                <a:effectLst/>
                <a:uLnTx/>
                <a:uFillTx/>
                <a:latin typeface="Arial"/>
                <a:ea typeface="+mn-ea"/>
                <a:cs typeface="+mn-cs"/>
              </a:rPr>
              <a:t>–</a:t>
            </a:r>
            <a:r>
              <a:rPr kumimoji="0" lang="en-US" sz="2400" b="1" i="0" u="none" strike="noStrike" kern="1200" cap="none" spc="0" normalizeH="0" baseline="0" noProof="0" dirty="0">
                <a:ln>
                  <a:noFill/>
                </a:ln>
                <a:solidFill>
                  <a:srgbClr val="333737"/>
                </a:solidFill>
                <a:effectLst/>
                <a:uLnTx/>
                <a:uFillTx/>
                <a:latin typeface="Arial"/>
                <a:ea typeface="+mn-ea"/>
                <a:cs typeface="+mn-cs"/>
              </a:rPr>
              <a:t> </a:t>
            </a:r>
            <a:r>
              <a:rPr kumimoji="0" lang="en-US" sz="2400" b="0" i="0" u="none" strike="noStrike" kern="1200" cap="none" spc="0" normalizeH="0" baseline="0" noProof="0" dirty="0">
                <a:ln>
                  <a:noFill/>
                </a:ln>
                <a:solidFill>
                  <a:srgbClr val="333737"/>
                </a:solidFill>
                <a:effectLst/>
                <a:uLnTx/>
                <a:uFillTx/>
                <a:latin typeface="Arial"/>
                <a:ea typeface="+mn-ea"/>
                <a:cs typeface="+mn-cs"/>
              </a:rPr>
              <a:t>demographics of students, faculty, and staff</a:t>
            </a:r>
          </a:p>
          <a:p>
            <a:pPr marL="257168" marR="0" lvl="0" indent="-257168" algn="l" defTabSz="342892" rtl="0" eaLnBrk="1" fontAlgn="auto" latinLnBrk="0" hangingPunct="1">
              <a:lnSpc>
                <a:spcPct val="100000"/>
              </a:lnSpc>
              <a:spcBef>
                <a:spcPts val="600"/>
              </a:spcBef>
              <a:spcAft>
                <a:spcPts val="0"/>
              </a:spcAft>
              <a:buClrTx/>
              <a:buSzTx/>
              <a:buFont typeface="Arial"/>
              <a:buChar char="•"/>
              <a:tabLst/>
              <a:defRPr/>
            </a:pPr>
            <a:r>
              <a:rPr kumimoji="0" lang="en-US" sz="2400" b="1" i="0" u="none" strike="noStrike" kern="1200" cap="none" spc="0" normalizeH="0" baseline="0" noProof="0" dirty="0">
                <a:ln>
                  <a:noFill/>
                </a:ln>
                <a:solidFill>
                  <a:srgbClr val="333737"/>
                </a:solidFill>
                <a:effectLst/>
                <a:uLnTx/>
                <a:uFillTx/>
                <a:latin typeface="Arial"/>
                <a:ea typeface="+mn-ea"/>
                <a:cs typeface="+mn-cs"/>
              </a:rPr>
              <a:t>Psychological Dimension</a:t>
            </a:r>
            <a:r>
              <a:rPr kumimoji="0" lang="en-US" sz="2400" b="0" i="0" u="none" strike="noStrike" kern="1200" cap="none" spc="0" normalizeH="0" baseline="0" noProof="0" dirty="0">
                <a:ln>
                  <a:noFill/>
                </a:ln>
                <a:solidFill>
                  <a:srgbClr val="333737"/>
                </a:solidFill>
                <a:effectLst/>
                <a:uLnTx/>
                <a:uFillTx/>
                <a:latin typeface="Arial"/>
                <a:ea typeface="+mn-ea"/>
                <a:cs typeface="+mn-cs"/>
              </a:rPr>
              <a:t> – perceptions and attitudes related to prejudice and discrimination</a:t>
            </a:r>
          </a:p>
          <a:p>
            <a:pPr marL="257168" marR="0" lvl="0" indent="-257168" algn="l" defTabSz="342892" rtl="0" eaLnBrk="1" fontAlgn="auto" latinLnBrk="0" hangingPunct="1">
              <a:lnSpc>
                <a:spcPct val="100000"/>
              </a:lnSpc>
              <a:spcBef>
                <a:spcPts val="600"/>
              </a:spcBef>
              <a:spcAft>
                <a:spcPts val="0"/>
              </a:spcAft>
              <a:buClrTx/>
              <a:buSzTx/>
              <a:buFont typeface="Arial"/>
              <a:buChar char="•"/>
              <a:tabLst/>
              <a:defRPr/>
            </a:pPr>
            <a:r>
              <a:rPr kumimoji="0" lang="en-US" sz="2400" b="1" i="0" u="none" strike="noStrike" kern="1200" cap="none" spc="0" normalizeH="0" baseline="0" noProof="0" dirty="0">
                <a:ln>
                  <a:noFill/>
                </a:ln>
                <a:solidFill>
                  <a:srgbClr val="333737"/>
                </a:solidFill>
                <a:effectLst/>
                <a:uLnTx/>
                <a:uFillTx/>
                <a:latin typeface="Arial"/>
                <a:ea typeface="+mn-ea"/>
                <a:cs typeface="+mn-cs"/>
              </a:rPr>
              <a:t>Behavioral Dimension</a:t>
            </a:r>
            <a:r>
              <a:rPr kumimoji="0" lang="en-US" sz="2400" b="0" i="0" u="none" strike="noStrike" kern="1200" cap="none" spc="0" normalizeH="0" baseline="0" noProof="0" dirty="0">
                <a:ln>
                  <a:noFill/>
                </a:ln>
                <a:solidFill>
                  <a:srgbClr val="333737"/>
                </a:solidFill>
                <a:effectLst/>
                <a:uLnTx/>
                <a:uFillTx/>
                <a:latin typeface="Arial"/>
                <a:ea typeface="+mn-ea"/>
                <a:cs typeface="+mn-cs"/>
              </a:rPr>
              <a:t> – social interaction and campus involvement, current practices</a:t>
            </a:r>
          </a:p>
          <a:p>
            <a:endParaRPr lang="en-US" dirty="0"/>
          </a:p>
        </p:txBody>
      </p:sp>
      <p:sp>
        <p:nvSpPr>
          <p:cNvPr id="6" name="Title 1">
            <a:extLst>
              <a:ext uri="{FF2B5EF4-FFF2-40B4-BE49-F238E27FC236}">
                <a16:creationId xmlns:a16="http://schemas.microsoft.com/office/drawing/2014/main" id="{AE6A99EE-60E3-4E11-9C66-141F05B3548A}"/>
              </a:ext>
            </a:extLst>
          </p:cNvPr>
          <p:cNvSpPr txBox="1">
            <a:spLocks/>
          </p:cNvSpPr>
          <p:nvPr/>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dirty="0"/>
              <a:t>Collecting Campus Climate Data</a:t>
            </a:r>
          </a:p>
        </p:txBody>
      </p:sp>
    </p:spTree>
    <p:extLst>
      <p:ext uri="{BB962C8B-B14F-4D97-AF65-F5344CB8AC3E}">
        <p14:creationId xmlns:p14="http://schemas.microsoft.com/office/powerpoint/2010/main" val="1635217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806263-86C0-1C41-A2C6-E3B4E633ECBC}" type="slidenum">
              <a:rPr lang="en-US" smtClean="0"/>
              <a:t>4</a:t>
            </a:fld>
            <a:endParaRPr lang="en-US" dirty="0"/>
          </a:p>
        </p:txBody>
      </p:sp>
      <p:pic>
        <p:nvPicPr>
          <p:cNvPr id="8" name="Picture 7"/>
          <p:cNvPicPr>
            <a:picLocks noChangeAspect="1"/>
          </p:cNvPicPr>
          <p:nvPr/>
        </p:nvPicPr>
        <p:blipFill>
          <a:blip r:embed="rId3"/>
          <a:stretch>
            <a:fillRect/>
          </a:stretch>
        </p:blipFill>
        <p:spPr>
          <a:xfrm>
            <a:off x="513567" y="1253422"/>
            <a:ext cx="8115170" cy="4933725"/>
          </a:xfrm>
          <a:prstGeom prst="rect">
            <a:avLst/>
          </a:prstGeom>
        </p:spPr>
      </p:pic>
      <p:sp>
        <p:nvSpPr>
          <p:cNvPr id="5" name="Title 1">
            <a:extLst>
              <a:ext uri="{FF2B5EF4-FFF2-40B4-BE49-F238E27FC236}">
                <a16:creationId xmlns:a16="http://schemas.microsoft.com/office/drawing/2014/main" id="{D5AC7AEA-FC35-961F-C58F-F9929339CFFA}"/>
              </a:ext>
            </a:extLst>
          </p:cNvPr>
          <p:cNvSpPr txBox="1">
            <a:spLocks/>
          </p:cNvSpPr>
          <p:nvPr/>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dirty="0"/>
              <a:t>Collecting Campus Climate Data</a:t>
            </a:r>
          </a:p>
        </p:txBody>
      </p:sp>
    </p:spTree>
    <p:extLst>
      <p:ext uri="{BB962C8B-B14F-4D97-AF65-F5344CB8AC3E}">
        <p14:creationId xmlns:p14="http://schemas.microsoft.com/office/powerpoint/2010/main" val="314941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806263-86C0-1C41-A2C6-E3B4E633ECBC}" type="slidenum">
              <a:rPr lang="en-US" smtClean="0"/>
              <a:t>5</a:t>
            </a:fld>
            <a:endParaRPr lang="en-US" dirty="0"/>
          </a:p>
        </p:txBody>
      </p:sp>
      <p:pic>
        <p:nvPicPr>
          <p:cNvPr id="8" name="Picture 7"/>
          <p:cNvPicPr>
            <a:picLocks noChangeAspect="1"/>
          </p:cNvPicPr>
          <p:nvPr/>
        </p:nvPicPr>
        <p:blipFill>
          <a:blip r:embed="rId3"/>
          <a:stretch>
            <a:fillRect/>
          </a:stretch>
        </p:blipFill>
        <p:spPr>
          <a:xfrm>
            <a:off x="513567" y="1253422"/>
            <a:ext cx="8115170" cy="4933725"/>
          </a:xfrm>
          <a:prstGeom prst="rect">
            <a:avLst/>
          </a:prstGeom>
        </p:spPr>
      </p:pic>
      <p:sp>
        <p:nvSpPr>
          <p:cNvPr id="2" name="Rectangle 1"/>
          <p:cNvSpPr/>
          <p:nvPr/>
        </p:nvSpPr>
        <p:spPr>
          <a:xfrm>
            <a:off x="1565753" y="4158640"/>
            <a:ext cx="2467628" cy="1152395"/>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862186" y="4158640"/>
            <a:ext cx="2467628" cy="1152395"/>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849660" y="2580362"/>
            <a:ext cx="2467628" cy="1177501"/>
          </a:xfrm>
          <a:prstGeom prst="rect">
            <a:avLst/>
          </a:prstGeom>
          <a:noFill/>
          <a:ln w="38100">
            <a:solidFill>
              <a:srgbClr val="FFC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DC01275-5EE6-0886-9840-40D5285B0850}"/>
              </a:ext>
            </a:extLst>
          </p:cNvPr>
          <p:cNvSpPr txBox="1">
            <a:spLocks/>
          </p:cNvSpPr>
          <p:nvPr/>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dirty="0"/>
              <a:t>Collecting Campus Climate Data</a:t>
            </a:r>
          </a:p>
        </p:txBody>
      </p:sp>
    </p:spTree>
    <p:extLst>
      <p:ext uri="{BB962C8B-B14F-4D97-AF65-F5344CB8AC3E}">
        <p14:creationId xmlns:p14="http://schemas.microsoft.com/office/powerpoint/2010/main" val="349022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Organizational/Structural Dimension</a:t>
            </a:r>
          </a:p>
        </p:txBody>
      </p:sp>
      <p:sp>
        <p:nvSpPr>
          <p:cNvPr id="5" name="Content Placeholder 4"/>
          <p:cNvSpPr>
            <a:spLocks noGrp="1"/>
          </p:cNvSpPr>
          <p:nvPr>
            <p:ph idx="1"/>
          </p:nvPr>
        </p:nvSpPr>
        <p:spPr>
          <a:xfrm>
            <a:off x="239843" y="1851285"/>
            <a:ext cx="8275507" cy="4404372"/>
          </a:xfrm>
        </p:spPr>
        <p:txBody>
          <a:bodyPr>
            <a:normAutofit lnSpcReduction="10000"/>
          </a:bodyPr>
          <a:lstStyle/>
          <a:p>
            <a:r>
              <a:rPr lang="en-US" dirty="0"/>
              <a:t>A microcosmic version of the sociohistorical context and a short-term version of the historical legacy, mixed with a more implicit version of the behavioral and psychological dimensions</a:t>
            </a:r>
          </a:p>
          <a:p>
            <a:r>
              <a:rPr lang="en-US" dirty="0"/>
              <a:t>Reflects objective rather than perceived climate</a:t>
            </a:r>
          </a:p>
          <a:p>
            <a:r>
              <a:rPr lang="en-US" dirty="0"/>
              <a:t>Diversity of campus curriculum and activities</a:t>
            </a:r>
          </a:p>
          <a:p>
            <a:r>
              <a:rPr lang="en-US" dirty="0"/>
              <a:t>Decision-making practices for budgeting, staffing, promotion/merit, and admissions</a:t>
            </a:r>
          </a:p>
          <a:p>
            <a:r>
              <a:rPr lang="en-US" dirty="0"/>
              <a:t>Other structures and processes that guide daily business</a:t>
            </a:r>
          </a:p>
        </p:txBody>
      </p:sp>
      <p:sp>
        <p:nvSpPr>
          <p:cNvPr id="6" name="Title 1">
            <a:extLst>
              <a:ext uri="{FF2B5EF4-FFF2-40B4-BE49-F238E27FC236}">
                <a16:creationId xmlns:a16="http://schemas.microsoft.com/office/drawing/2014/main" id="{AE6A99EE-60E3-4E11-9C66-141F05B3548A}"/>
              </a:ext>
            </a:extLst>
          </p:cNvPr>
          <p:cNvSpPr txBox="1">
            <a:spLocks/>
          </p:cNvSpPr>
          <p:nvPr/>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dirty="0"/>
              <a:t>Collecting Campus Climate Data</a:t>
            </a:r>
          </a:p>
        </p:txBody>
      </p:sp>
    </p:spTree>
    <p:extLst>
      <p:ext uri="{BB962C8B-B14F-4D97-AF65-F5344CB8AC3E}">
        <p14:creationId xmlns:p14="http://schemas.microsoft.com/office/powerpoint/2010/main" val="339183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Subjective Campus Climate Proxies</a:t>
            </a:r>
          </a:p>
        </p:txBody>
      </p:sp>
      <p:sp>
        <p:nvSpPr>
          <p:cNvPr id="5" name="Content Placeholder 4"/>
          <p:cNvSpPr>
            <a:spLocks noGrp="1"/>
          </p:cNvSpPr>
          <p:nvPr>
            <p:ph idx="1"/>
          </p:nvPr>
        </p:nvSpPr>
        <p:spPr/>
        <p:txBody>
          <a:bodyPr>
            <a:normAutofit/>
          </a:bodyPr>
          <a:lstStyle/>
          <a:p>
            <a:r>
              <a:rPr lang="en-US" dirty="0"/>
              <a:t>Personal experiences and observations</a:t>
            </a:r>
          </a:p>
          <a:p>
            <a:pPr lvl="1"/>
            <a:r>
              <a:rPr lang="en-US" dirty="0"/>
              <a:t>“Have you ever been harassed or discriminated against?”</a:t>
            </a:r>
          </a:p>
          <a:p>
            <a:r>
              <a:rPr lang="en-US" dirty="0"/>
              <a:t>Perceptions of environment and its aspects</a:t>
            </a:r>
          </a:p>
          <a:p>
            <a:pPr lvl="1"/>
            <a:r>
              <a:rPr lang="en-US" dirty="0"/>
              <a:t>“Do you believe you can present your whole, authentic self to your peers, colleagues, department, etc.?”</a:t>
            </a:r>
          </a:p>
          <a:p>
            <a:r>
              <a:rPr lang="en-US" dirty="0"/>
              <a:t>Beliefs about or responses to institutional actions and policies</a:t>
            </a:r>
          </a:p>
          <a:p>
            <a:pPr lvl="1"/>
            <a:r>
              <a:rPr lang="en-US" dirty="0"/>
              <a:t>“Does this university promote the appreciation of cultural differences?”</a:t>
            </a:r>
          </a:p>
        </p:txBody>
      </p:sp>
      <p:sp>
        <p:nvSpPr>
          <p:cNvPr id="6" name="Title 1">
            <a:extLst>
              <a:ext uri="{FF2B5EF4-FFF2-40B4-BE49-F238E27FC236}">
                <a16:creationId xmlns:a16="http://schemas.microsoft.com/office/drawing/2014/main" id="{AE6A99EE-60E3-4E11-9C66-141F05B3548A}"/>
              </a:ext>
            </a:extLst>
          </p:cNvPr>
          <p:cNvSpPr txBox="1">
            <a:spLocks/>
          </p:cNvSpPr>
          <p:nvPr/>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dirty="0"/>
              <a:t>Collecting Campus Climate Data</a:t>
            </a:r>
          </a:p>
        </p:txBody>
      </p:sp>
    </p:spTree>
    <p:extLst>
      <p:ext uri="{BB962C8B-B14F-4D97-AF65-F5344CB8AC3E}">
        <p14:creationId xmlns:p14="http://schemas.microsoft.com/office/powerpoint/2010/main" val="144988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Objective Campus Climate Proxies</a:t>
            </a:r>
          </a:p>
        </p:txBody>
      </p:sp>
      <p:sp>
        <p:nvSpPr>
          <p:cNvPr id="5" name="Content Placeholder 4"/>
          <p:cNvSpPr>
            <a:spLocks noGrp="1"/>
          </p:cNvSpPr>
          <p:nvPr>
            <p:ph idx="1"/>
          </p:nvPr>
        </p:nvSpPr>
        <p:spPr/>
        <p:txBody>
          <a:bodyPr>
            <a:normAutofit/>
          </a:bodyPr>
          <a:lstStyle/>
          <a:p>
            <a:r>
              <a:rPr lang="en-US" dirty="0"/>
              <a:t>Personnel demographics and representation</a:t>
            </a:r>
          </a:p>
          <a:p>
            <a:r>
              <a:rPr lang="en-US" dirty="0"/>
              <a:t>Student and employee outcomes</a:t>
            </a:r>
          </a:p>
          <a:p>
            <a:r>
              <a:rPr lang="en-US" dirty="0"/>
              <a:t>Availability of culturally-competent curriculum, activities, and events</a:t>
            </a:r>
          </a:p>
          <a:p>
            <a:r>
              <a:rPr lang="en-US" dirty="0"/>
              <a:t>Presence of affinity groups or clubs</a:t>
            </a:r>
          </a:p>
          <a:p>
            <a:r>
              <a:rPr lang="en-US" dirty="0"/>
              <a:t>Retention, withdrawal, and separation rates</a:t>
            </a:r>
          </a:p>
          <a:p>
            <a:r>
              <a:rPr lang="en-US" dirty="0"/>
              <a:t>Campus initiatives and goals</a:t>
            </a:r>
          </a:p>
          <a:p>
            <a:r>
              <a:rPr lang="en-US" dirty="0"/>
              <a:t>Can you think of other examples among the data you collect or are aware of?</a:t>
            </a:r>
          </a:p>
        </p:txBody>
      </p:sp>
      <p:sp>
        <p:nvSpPr>
          <p:cNvPr id="6" name="Title 1">
            <a:extLst>
              <a:ext uri="{FF2B5EF4-FFF2-40B4-BE49-F238E27FC236}">
                <a16:creationId xmlns:a16="http://schemas.microsoft.com/office/drawing/2014/main" id="{AE6A99EE-60E3-4E11-9C66-141F05B3548A}"/>
              </a:ext>
            </a:extLst>
          </p:cNvPr>
          <p:cNvSpPr txBox="1">
            <a:spLocks/>
          </p:cNvSpPr>
          <p:nvPr/>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dirty="0"/>
              <a:t>Collecting Campus Climate Data</a:t>
            </a:r>
          </a:p>
        </p:txBody>
      </p:sp>
    </p:spTree>
    <p:extLst>
      <p:ext uri="{BB962C8B-B14F-4D97-AF65-F5344CB8AC3E}">
        <p14:creationId xmlns:p14="http://schemas.microsoft.com/office/powerpoint/2010/main" val="249885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Recommended Reading</a:t>
            </a:r>
          </a:p>
        </p:txBody>
      </p:sp>
      <p:sp>
        <p:nvSpPr>
          <p:cNvPr id="5" name="Content Placeholder 4"/>
          <p:cNvSpPr>
            <a:spLocks noGrp="1"/>
          </p:cNvSpPr>
          <p:nvPr>
            <p:ph idx="1"/>
          </p:nvPr>
        </p:nvSpPr>
        <p:spPr>
          <a:xfrm>
            <a:off x="239843" y="1851285"/>
            <a:ext cx="8275507" cy="4591718"/>
          </a:xfrm>
        </p:spPr>
        <p:txBody>
          <a:bodyPr>
            <a:normAutofit fontScale="92500" lnSpcReduction="10000"/>
          </a:bodyPr>
          <a:lstStyle/>
          <a:p>
            <a:pPr>
              <a:lnSpc>
                <a:spcPct val="100000"/>
              </a:lnSpc>
            </a:pPr>
            <a:r>
              <a:rPr lang="en-US" sz="2200" dirty="0"/>
              <a:t>Hurtado et al. (1998). Enhancing campus climates for racial/ethnic diversity: Educational policy and practice. </a:t>
            </a:r>
            <a:r>
              <a:rPr lang="en-US" sz="2200" i="1" dirty="0"/>
              <a:t>The Review of Higher Education</a:t>
            </a:r>
            <a:r>
              <a:rPr lang="en-US" sz="2200" dirty="0"/>
              <a:t>, </a:t>
            </a:r>
            <a:r>
              <a:rPr lang="en-US" sz="2200" i="1" dirty="0"/>
              <a:t>21</a:t>
            </a:r>
            <a:r>
              <a:rPr lang="en-US" sz="2200" dirty="0"/>
              <a:t>(3), 279-302.</a:t>
            </a:r>
          </a:p>
          <a:p>
            <a:pPr>
              <a:lnSpc>
                <a:spcPct val="100000"/>
              </a:lnSpc>
            </a:pPr>
            <a:r>
              <a:rPr lang="en-US" sz="2200" dirty="0"/>
              <a:t>Hurtado et al. (2008). Assessing the value of climate assessments: Progress and future directions. </a:t>
            </a:r>
            <a:r>
              <a:rPr lang="en-US" sz="2200" i="1" dirty="0"/>
              <a:t>Journal of Diversity in Higher Education</a:t>
            </a:r>
            <a:r>
              <a:rPr lang="en-US" sz="2200" dirty="0"/>
              <a:t>, </a:t>
            </a:r>
            <a:r>
              <a:rPr lang="en-US" sz="2200" i="1" dirty="0"/>
              <a:t>1</a:t>
            </a:r>
            <a:r>
              <a:rPr lang="en-US" sz="2200" dirty="0"/>
              <a:t>(4), 204-221.</a:t>
            </a:r>
          </a:p>
          <a:p>
            <a:pPr>
              <a:lnSpc>
                <a:spcPct val="100000"/>
              </a:lnSpc>
            </a:pPr>
            <a:r>
              <a:rPr lang="en-US" sz="2200" dirty="0" err="1"/>
              <a:t>Milem</a:t>
            </a:r>
            <a:r>
              <a:rPr lang="en-US" sz="2200" dirty="0"/>
              <a:t> et al. (2005). Making diversity work on campus: A research-based perspective. Paper commissioned by the AAC&amp;U’s Making Excellence Inclusive initiative.</a:t>
            </a:r>
          </a:p>
          <a:p>
            <a:pPr>
              <a:lnSpc>
                <a:spcPct val="100000"/>
              </a:lnSpc>
            </a:pPr>
            <a:r>
              <a:rPr lang="en-US" sz="2200" dirty="0"/>
              <a:t>Hart &amp; </a:t>
            </a:r>
            <a:r>
              <a:rPr lang="en-US" sz="2200" dirty="0" err="1"/>
              <a:t>Fellabaum</a:t>
            </a:r>
            <a:r>
              <a:rPr lang="en-US" sz="2200" dirty="0"/>
              <a:t> (2008). Analyzing campus climate studies: Seeking to define and understand. </a:t>
            </a:r>
            <a:r>
              <a:rPr lang="en-US" sz="2200" i="1" dirty="0"/>
              <a:t>Journal of Diversity in Higher Education</a:t>
            </a:r>
            <a:r>
              <a:rPr lang="en-US" sz="2200" dirty="0"/>
              <a:t>, </a:t>
            </a:r>
            <a:r>
              <a:rPr lang="en-US" sz="2200" i="1" dirty="0"/>
              <a:t>1</a:t>
            </a:r>
            <a:r>
              <a:rPr lang="en-US" sz="2200" dirty="0"/>
              <a:t>(4), 222-234.</a:t>
            </a:r>
          </a:p>
          <a:p>
            <a:pPr>
              <a:lnSpc>
                <a:spcPct val="100000"/>
              </a:lnSpc>
            </a:pPr>
            <a:r>
              <a:rPr lang="en-US" sz="2200" dirty="0"/>
              <a:t>Peterson &amp; Spencer (1990). Understanding academic culture and climate. </a:t>
            </a:r>
            <a:r>
              <a:rPr lang="en-US" sz="2200" i="1" dirty="0"/>
              <a:t>New Directions for Institutional Research</a:t>
            </a:r>
            <a:r>
              <a:rPr lang="en-US" sz="2200" dirty="0"/>
              <a:t>, </a:t>
            </a:r>
            <a:r>
              <a:rPr lang="en-US" sz="2200" i="1" dirty="0"/>
              <a:t>1990</a:t>
            </a:r>
            <a:r>
              <a:rPr lang="en-US" sz="2200" dirty="0"/>
              <a:t>(68), 3-18.</a:t>
            </a:r>
          </a:p>
          <a:p>
            <a:endParaRPr lang="en-US" dirty="0"/>
          </a:p>
        </p:txBody>
      </p:sp>
      <p:sp>
        <p:nvSpPr>
          <p:cNvPr id="6" name="Title 1">
            <a:extLst>
              <a:ext uri="{FF2B5EF4-FFF2-40B4-BE49-F238E27FC236}">
                <a16:creationId xmlns:a16="http://schemas.microsoft.com/office/drawing/2014/main" id="{AE6A99EE-60E3-4E11-9C66-141F05B3548A}"/>
              </a:ext>
            </a:extLst>
          </p:cNvPr>
          <p:cNvSpPr txBox="1">
            <a:spLocks/>
          </p:cNvSpPr>
          <p:nvPr/>
        </p:nvSpPr>
        <p:spPr>
          <a:xfrm>
            <a:off x="1262921" y="104930"/>
            <a:ext cx="7663722" cy="58688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baseline="0">
                <a:solidFill>
                  <a:schemeClr val="bg1"/>
                </a:solidFill>
                <a:latin typeface="Arial" panose="020B0604020202020204" pitchFamily="34" charset="0"/>
                <a:ea typeface="+mj-ea"/>
                <a:cs typeface="Arial" panose="020B0604020202020204" pitchFamily="34" charset="0"/>
              </a:defRPr>
            </a:lvl1pPr>
          </a:lstStyle>
          <a:p>
            <a:r>
              <a:rPr lang="en-US" dirty="0"/>
              <a:t>Collecting Campus Climate Data</a:t>
            </a:r>
          </a:p>
        </p:txBody>
      </p:sp>
    </p:spTree>
    <p:extLst>
      <p:ext uri="{BB962C8B-B14F-4D97-AF65-F5344CB8AC3E}">
        <p14:creationId xmlns:p14="http://schemas.microsoft.com/office/powerpoint/2010/main" val="31921184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2">
      <a:dk1>
        <a:srgbClr val="000000"/>
      </a:dk1>
      <a:lt1>
        <a:srgbClr val="FFFFFF"/>
      </a:lt1>
      <a:dk2>
        <a:srgbClr val="284E86"/>
      </a:dk2>
      <a:lt2>
        <a:srgbClr val="BEB8AC"/>
      </a:lt2>
      <a:accent1>
        <a:srgbClr val="4E504E"/>
      </a:accent1>
      <a:accent2>
        <a:srgbClr val="6797A6"/>
      </a:accent2>
      <a:accent3>
        <a:srgbClr val="FACD20"/>
      </a:accent3>
      <a:accent4>
        <a:srgbClr val="E98437"/>
      </a:accent4>
      <a:accent5>
        <a:srgbClr val="25406A"/>
      </a:accent5>
      <a:accent6>
        <a:srgbClr val="BEB8AC"/>
      </a:accent6>
      <a:hlink>
        <a:srgbClr val="284E86"/>
      </a:hlink>
      <a:folHlink>
        <a:srgbClr val="79BFD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2655</TotalTime>
  <Words>2271</Words>
  <Application>Microsoft Office PowerPoint</Application>
  <PresentationFormat>On-screen Show (4:3)</PresentationFormat>
  <Paragraphs>107</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Arial Narrow</vt:lpstr>
      <vt:lpstr>Calibri</vt:lpstr>
      <vt:lpstr>Office Theme</vt:lpstr>
      <vt:lpstr>1_Office Theme</vt:lpstr>
      <vt:lpstr>PowerPoint Presentation</vt:lpstr>
      <vt:lpstr>Collecting Data</vt:lpstr>
      <vt:lpstr>Campus Climate Overview</vt:lpstr>
      <vt:lpstr>PowerPoint Presentation</vt:lpstr>
      <vt:lpstr>PowerPoint Presentation</vt:lpstr>
      <vt:lpstr>Organizational/Structural Dimension</vt:lpstr>
      <vt:lpstr>Subjective Campus Climate Proxies</vt:lpstr>
      <vt:lpstr>Objective Campus Climate Proxies</vt:lpstr>
      <vt:lpstr>Recommended Reading</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Joshua Meadors</cp:lastModifiedBy>
  <cp:revision>94</cp:revision>
  <dcterms:created xsi:type="dcterms:W3CDTF">2019-10-02T16:10:28Z</dcterms:created>
  <dcterms:modified xsi:type="dcterms:W3CDTF">2022-12-01T16:53:23Z</dcterms:modified>
</cp:coreProperties>
</file>